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5113000" cy="21374100"/>
  <p:notesSz cx="6858000" cy="9144000"/>
  <p:embeddedFontLst>
    <p:embeddedFont>
      <p:font typeface="Montserrat Italics" charset="1" panose="00000500000000000000"/>
      <p:regular r:id="rId8"/>
    </p:embeddedFont>
    <p:embeddedFont>
      <p:font typeface="Montserrat Bold Italics" charset="1" panose="00000800000000000000"/>
      <p:regular r:id="rId9"/>
    </p:embeddedFont>
    <p:embeddedFont>
      <p:font typeface="Montserrat" charset="1" panose="00000500000000000000"/>
      <p:regular r:id="rId10"/>
    </p:embeddedFont>
    <p:embeddedFont>
      <p:font typeface="Montserrat Bold" charset="1" panose="00000800000000000000"/>
      <p:regular r:id="rId11"/>
    </p:embeddedFont>
    <p:embeddedFont>
      <p:font typeface="Open Sans Bold" charset="1" panose="0000000000000000000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jpeg" Type="http://schemas.openxmlformats.org/officeDocument/2006/relationships/image"/><Relationship Id="rId9" Target="../media/image8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10.pn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8.jpeg" Type="http://schemas.openxmlformats.org/officeDocument/2006/relationships/image"/><Relationship Id="rId7" Target="../media/image5.png" Type="http://schemas.openxmlformats.org/officeDocument/2006/relationships/image"/><Relationship Id="rId8" Target="../media/image6.svg" Type="http://schemas.openxmlformats.org/officeDocument/2006/relationships/image"/><Relationship Id="rId9" Target="../media/image7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F2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927423" y="3976153"/>
            <a:ext cx="12803630" cy="3440759"/>
            <a:chOff x="0" y="0"/>
            <a:chExt cx="13083327" cy="351592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083329" cy="3515922"/>
            </a:xfrm>
            <a:custGeom>
              <a:avLst/>
              <a:gdLst/>
              <a:ahLst/>
              <a:cxnLst/>
              <a:rect r="r" b="b" t="t" l="l"/>
              <a:pathLst>
                <a:path h="3515922" w="13083329">
                  <a:moveTo>
                    <a:pt x="53932" y="2947914"/>
                  </a:moveTo>
                  <a:cubicBezTo>
                    <a:pt x="53932" y="2947914"/>
                    <a:pt x="-9098" y="2701350"/>
                    <a:pt x="1120" y="1208253"/>
                  </a:cubicBezTo>
                  <a:cubicBezTo>
                    <a:pt x="9553" y="984462"/>
                    <a:pt x="55935" y="638823"/>
                    <a:pt x="55935" y="638823"/>
                  </a:cubicBezTo>
                  <a:cubicBezTo>
                    <a:pt x="73135" y="495957"/>
                    <a:pt x="47587" y="331357"/>
                    <a:pt x="172287" y="217416"/>
                  </a:cubicBezTo>
                  <a:cubicBezTo>
                    <a:pt x="337696" y="66279"/>
                    <a:pt x="612545" y="-6509"/>
                    <a:pt x="12195487" y="456"/>
                  </a:cubicBezTo>
                  <a:cubicBezTo>
                    <a:pt x="12412235" y="10310"/>
                    <a:pt x="12616550" y="29972"/>
                    <a:pt x="12750739" y="95181"/>
                  </a:cubicBezTo>
                  <a:cubicBezTo>
                    <a:pt x="13006784" y="219611"/>
                    <a:pt x="13088559" y="452651"/>
                    <a:pt x="13083073" y="698175"/>
                  </a:cubicBezTo>
                  <a:cubicBezTo>
                    <a:pt x="13083073" y="698175"/>
                    <a:pt x="13039784" y="1006564"/>
                    <a:pt x="13047218" y="1242098"/>
                  </a:cubicBezTo>
                  <a:cubicBezTo>
                    <a:pt x="13054341" y="2689715"/>
                    <a:pt x="13061497" y="2885318"/>
                    <a:pt x="13061497" y="2885318"/>
                  </a:cubicBezTo>
                  <a:cubicBezTo>
                    <a:pt x="13044816" y="3101050"/>
                    <a:pt x="12930172" y="3311662"/>
                    <a:pt x="12733303" y="3423286"/>
                  </a:cubicBezTo>
                  <a:cubicBezTo>
                    <a:pt x="12582951" y="3508535"/>
                    <a:pt x="12384920" y="3523633"/>
                    <a:pt x="9849446" y="3512891"/>
                  </a:cubicBezTo>
                  <a:cubicBezTo>
                    <a:pt x="636854" y="3507615"/>
                    <a:pt x="375506" y="3541468"/>
                    <a:pt x="245180" y="3432310"/>
                  </a:cubicBezTo>
                  <a:cubicBezTo>
                    <a:pt x="136669" y="3341425"/>
                    <a:pt x="72697" y="3148113"/>
                    <a:pt x="53932" y="2947914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pic>
        <p:nvPicPr>
          <p:cNvPr name="Picture 4" id="4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7431422" y="8952038"/>
            <a:ext cx="6992878" cy="3390020"/>
          </a:xfrm>
          <a:prstGeom prst="rect">
            <a:avLst/>
          </a:prstGeom>
        </p:spPr>
      </p:pic>
      <p:grpSp>
        <p:nvGrpSpPr>
          <p:cNvPr name="Group 5" id="5"/>
          <p:cNvGrpSpPr/>
          <p:nvPr/>
        </p:nvGrpSpPr>
        <p:grpSpPr>
          <a:xfrm rot="0">
            <a:off x="7270026" y="12949818"/>
            <a:ext cx="8749501" cy="3711437"/>
            <a:chOff x="0" y="0"/>
            <a:chExt cx="8940635" cy="379251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940637" cy="3792513"/>
            </a:xfrm>
            <a:custGeom>
              <a:avLst/>
              <a:gdLst/>
              <a:ahLst/>
              <a:cxnLst/>
              <a:rect r="r" b="b" t="t" l="l"/>
              <a:pathLst>
                <a:path h="3792513" w="8940637">
                  <a:moveTo>
                    <a:pt x="53932" y="3224505"/>
                  </a:moveTo>
                  <a:cubicBezTo>
                    <a:pt x="53932" y="3224505"/>
                    <a:pt x="-9098" y="2977941"/>
                    <a:pt x="1120" y="1208253"/>
                  </a:cubicBezTo>
                  <a:cubicBezTo>
                    <a:pt x="9553" y="984462"/>
                    <a:pt x="55935" y="638823"/>
                    <a:pt x="55935" y="638823"/>
                  </a:cubicBezTo>
                  <a:cubicBezTo>
                    <a:pt x="73135" y="495957"/>
                    <a:pt x="47587" y="331357"/>
                    <a:pt x="172287" y="217416"/>
                  </a:cubicBezTo>
                  <a:cubicBezTo>
                    <a:pt x="337696" y="66279"/>
                    <a:pt x="612545" y="-6509"/>
                    <a:pt x="8052795" y="456"/>
                  </a:cubicBezTo>
                  <a:cubicBezTo>
                    <a:pt x="8269543" y="10310"/>
                    <a:pt x="8473858" y="29972"/>
                    <a:pt x="8608047" y="95181"/>
                  </a:cubicBezTo>
                  <a:cubicBezTo>
                    <a:pt x="8864092" y="219611"/>
                    <a:pt x="8945868" y="452651"/>
                    <a:pt x="8940380" y="698175"/>
                  </a:cubicBezTo>
                  <a:cubicBezTo>
                    <a:pt x="8940380" y="698175"/>
                    <a:pt x="8897092" y="1006564"/>
                    <a:pt x="8904525" y="1242098"/>
                  </a:cubicBezTo>
                  <a:cubicBezTo>
                    <a:pt x="8911649" y="2966307"/>
                    <a:pt x="8918805" y="3161909"/>
                    <a:pt x="8918805" y="3161909"/>
                  </a:cubicBezTo>
                  <a:cubicBezTo>
                    <a:pt x="8902124" y="3377642"/>
                    <a:pt x="8787480" y="3588253"/>
                    <a:pt x="8590611" y="3699878"/>
                  </a:cubicBezTo>
                  <a:cubicBezTo>
                    <a:pt x="8440259" y="3785126"/>
                    <a:pt x="8242228" y="3800224"/>
                    <a:pt x="6550207" y="3789482"/>
                  </a:cubicBezTo>
                  <a:cubicBezTo>
                    <a:pt x="636854" y="3784205"/>
                    <a:pt x="375506" y="3818059"/>
                    <a:pt x="245180" y="3708901"/>
                  </a:cubicBezTo>
                  <a:cubicBezTo>
                    <a:pt x="136669" y="3618016"/>
                    <a:pt x="72697" y="3424704"/>
                    <a:pt x="53932" y="3224505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pic>
        <p:nvPicPr>
          <p:cNvPr name="Picture 7" id="7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419237" y="13242965"/>
            <a:ext cx="6696084" cy="4141377"/>
          </a:xfrm>
          <a:prstGeom prst="rect">
            <a:avLst/>
          </a:prstGeom>
        </p:spPr>
      </p:pic>
      <p:sp>
        <p:nvSpPr>
          <p:cNvPr name="Freeform 8" id="8"/>
          <p:cNvSpPr/>
          <p:nvPr/>
        </p:nvSpPr>
        <p:spPr>
          <a:xfrm flipH="false" flipV="false" rot="903099">
            <a:off x="4520867" y="13690581"/>
            <a:ext cx="1213450" cy="724899"/>
          </a:xfrm>
          <a:custGeom>
            <a:avLst/>
            <a:gdLst/>
            <a:ahLst/>
            <a:cxnLst/>
            <a:rect r="r" b="b" t="t" l="l"/>
            <a:pathLst>
              <a:path h="724899" w="1213450">
                <a:moveTo>
                  <a:pt x="0" y="0"/>
                </a:moveTo>
                <a:lnTo>
                  <a:pt x="1213450" y="0"/>
                </a:lnTo>
                <a:lnTo>
                  <a:pt x="1213450" y="724898"/>
                </a:lnTo>
                <a:lnTo>
                  <a:pt x="0" y="72489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1447523" y="17521870"/>
            <a:ext cx="12224954" cy="1727787"/>
            <a:chOff x="0" y="0"/>
            <a:chExt cx="15682862" cy="2216503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5682864" cy="2216502"/>
            </a:xfrm>
            <a:custGeom>
              <a:avLst/>
              <a:gdLst/>
              <a:ahLst/>
              <a:cxnLst/>
              <a:rect r="r" b="b" t="t" l="l"/>
              <a:pathLst>
                <a:path h="2216502" w="15682864">
                  <a:moveTo>
                    <a:pt x="53932" y="1648494"/>
                  </a:moveTo>
                  <a:cubicBezTo>
                    <a:pt x="53932" y="1648494"/>
                    <a:pt x="-9098" y="1401930"/>
                    <a:pt x="1120" y="1208253"/>
                  </a:cubicBezTo>
                  <a:cubicBezTo>
                    <a:pt x="9553" y="984462"/>
                    <a:pt x="55935" y="638823"/>
                    <a:pt x="55935" y="638823"/>
                  </a:cubicBezTo>
                  <a:cubicBezTo>
                    <a:pt x="73135" y="495957"/>
                    <a:pt x="47587" y="331357"/>
                    <a:pt x="172287" y="217416"/>
                  </a:cubicBezTo>
                  <a:cubicBezTo>
                    <a:pt x="337696" y="66279"/>
                    <a:pt x="612545" y="-6509"/>
                    <a:pt x="14795021" y="456"/>
                  </a:cubicBezTo>
                  <a:cubicBezTo>
                    <a:pt x="15011771" y="10310"/>
                    <a:pt x="15216085" y="29972"/>
                    <a:pt x="15350274" y="95181"/>
                  </a:cubicBezTo>
                  <a:cubicBezTo>
                    <a:pt x="15606319" y="219611"/>
                    <a:pt x="15688095" y="452651"/>
                    <a:pt x="15682607" y="698175"/>
                  </a:cubicBezTo>
                  <a:cubicBezTo>
                    <a:pt x="15682607" y="698175"/>
                    <a:pt x="15639318" y="1006564"/>
                    <a:pt x="15646752" y="1242098"/>
                  </a:cubicBezTo>
                  <a:cubicBezTo>
                    <a:pt x="15653876" y="1390295"/>
                    <a:pt x="15661032" y="1585898"/>
                    <a:pt x="15661032" y="1585898"/>
                  </a:cubicBezTo>
                  <a:cubicBezTo>
                    <a:pt x="15644351" y="1801630"/>
                    <a:pt x="15529706" y="2012242"/>
                    <a:pt x="15332838" y="2123866"/>
                  </a:cubicBezTo>
                  <a:cubicBezTo>
                    <a:pt x="15182486" y="2209115"/>
                    <a:pt x="14984454" y="2224213"/>
                    <a:pt x="11919715" y="2213471"/>
                  </a:cubicBezTo>
                  <a:cubicBezTo>
                    <a:pt x="636854" y="2208194"/>
                    <a:pt x="375506" y="2242047"/>
                    <a:pt x="245180" y="2132890"/>
                  </a:cubicBezTo>
                  <a:cubicBezTo>
                    <a:pt x="136669" y="2042005"/>
                    <a:pt x="72697" y="1848693"/>
                    <a:pt x="53932" y="1648494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Freeform 11" id="11"/>
          <p:cNvSpPr/>
          <p:nvPr/>
        </p:nvSpPr>
        <p:spPr>
          <a:xfrm flipH="false" flipV="false" rot="0">
            <a:off x="-391584" y="7359214"/>
            <a:ext cx="3807168" cy="599629"/>
          </a:xfrm>
          <a:custGeom>
            <a:avLst/>
            <a:gdLst/>
            <a:ahLst/>
            <a:cxnLst/>
            <a:rect r="r" b="b" t="t" l="l"/>
            <a:pathLst>
              <a:path h="599629" w="3807168">
                <a:moveTo>
                  <a:pt x="0" y="0"/>
                </a:moveTo>
                <a:lnTo>
                  <a:pt x="3807168" y="0"/>
                </a:lnTo>
                <a:lnTo>
                  <a:pt x="3807168" y="599629"/>
                </a:lnTo>
                <a:lnTo>
                  <a:pt x="0" y="59962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-1241852" y="8618969"/>
            <a:ext cx="8251511" cy="3606662"/>
            <a:chOff x="0" y="0"/>
            <a:chExt cx="8431767" cy="3685450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431768" cy="3685449"/>
            </a:xfrm>
            <a:custGeom>
              <a:avLst/>
              <a:gdLst/>
              <a:ahLst/>
              <a:cxnLst/>
              <a:rect r="r" b="b" t="t" l="l"/>
              <a:pathLst>
                <a:path h="3685449" w="8431768">
                  <a:moveTo>
                    <a:pt x="53932" y="3117441"/>
                  </a:moveTo>
                  <a:cubicBezTo>
                    <a:pt x="53932" y="3117441"/>
                    <a:pt x="-9098" y="2870877"/>
                    <a:pt x="1120" y="1208253"/>
                  </a:cubicBezTo>
                  <a:cubicBezTo>
                    <a:pt x="9553" y="984462"/>
                    <a:pt x="55935" y="638823"/>
                    <a:pt x="55935" y="638823"/>
                  </a:cubicBezTo>
                  <a:cubicBezTo>
                    <a:pt x="73135" y="495957"/>
                    <a:pt x="47587" y="331357"/>
                    <a:pt x="172287" y="217416"/>
                  </a:cubicBezTo>
                  <a:cubicBezTo>
                    <a:pt x="337696" y="66279"/>
                    <a:pt x="612545" y="-6509"/>
                    <a:pt x="7543926" y="456"/>
                  </a:cubicBezTo>
                  <a:cubicBezTo>
                    <a:pt x="7760674" y="10310"/>
                    <a:pt x="7964990" y="29972"/>
                    <a:pt x="8099178" y="95181"/>
                  </a:cubicBezTo>
                  <a:cubicBezTo>
                    <a:pt x="8355223" y="219611"/>
                    <a:pt x="8436999" y="452651"/>
                    <a:pt x="8431512" y="698175"/>
                  </a:cubicBezTo>
                  <a:cubicBezTo>
                    <a:pt x="8431512" y="698175"/>
                    <a:pt x="8388224" y="1006564"/>
                    <a:pt x="8395657" y="1242098"/>
                  </a:cubicBezTo>
                  <a:cubicBezTo>
                    <a:pt x="8402780" y="2859243"/>
                    <a:pt x="8409936" y="3054846"/>
                    <a:pt x="8409936" y="3054846"/>
                  </a:cubicBezTo>
                  <a:cubicBezTo>
                    <a:pt x="8393255" y="3270578"/>
                    <a:pt x="8278611" y="3481189"/>
                    <a:pt x="8081742" y="3592814"/>
                  </a:cubicBezTo>
                  <a:cubicBezTo>
                    <a:pt x="7931390" y="3678062"/>
                    <a:pt x="7733360" y="3693160"/>
                    <a:pt x="6144944" y="3682419"/>
                  </a:cubicBezTo>
                  <a:cubicBezTo>
                    <a:pt x="636854" y="3677142"/>
                    <a:pt x="375506" y="3710995"/>
                    <a:pt x="245180" y="3601837"/>
                  </a:cubicBezTo>
                  <a:cubicBezTo>
                    <a:pt x="136669" y="3510952"/>
                    <a:pt x="72697" y="3317640"/>
                    <a:pt x="53932" y="3117441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4" id="14"/>
          <p:cNvGrpSpPr/>
          <p:nvPr/>
        </p:nvGrpSpPr>
        <p:grpSpPr>
          <a:xfrm rot="0">
            <a:off x="701977" y="672651"/>
            <a:ext cx="3535697" cy="1448193"/>
            <a:chOff x="0" y="0"/>
            <a:chExt cx="4714262" cy="1930924"/>
          </a:xfrm>
        </p:grpSpPr>
        <p:grpSp>
          <p:nvGrpSpPr>
            <p:cNvPr name="Group 15" id="15"/>
            <p:cNvGrpSpPr/>
            <p:nvPr/>
          </p:nvGrpSpPr>
          <p:grpSpPr>
            <a:xfrm rot="0">
              <a:off x="0" y="0"/>
              <a:ext cx="4714262" cy="1930924"/>
              <a:chOff x="0" y="0"/>
              <a:chExt cx="10228802" cy="4189635"/>
            </a:xfrm>
          </p:grpSpPr>
          <p:sp>
            <p:nvSpPr>
              <p:cNvPr name="Freeform 16" id="16"/>
              <p:cNvSpPr/>
              <p:nvPr/>
            </p:nvSpPr>
            <p:spPr>
              <a:xfrm flipH="false" flipV="false" rot="0">
                <a:off x="0" y="0"/>
                <a:ext cx="10228804" cy="4189634"/>
              </a:xfrm>
              <a:custGeom>
                <a:avLst/>
                <a:gdLst/>
                <a:ahLst/>
                <a:cxnLst/>
                <a:rect r="r" b="b" t="t" l="l"/>
                <a:pathLst>
                  <a:path h="4189634" w="10228804">
                    <a:moveTo>
                      <a:pt x="53932" y="3621626"/>
                    </a:moveTo>
                    <a:cubicBezTo>
                      <a:pt x="53932" y="3621626"/>
                      <a:pt x="-9098" y="3375061"/>
                      <a:pt x="1120" y="1208253"/>
                    </a:cubicBezTo>
                    <a:cubicBezTo>
                      <a:pt x="9553" y="984462"/>
                      <a:pt x="55935" y="638823"/>
                      <a:pt x="55935" y="638823"/>
                    </a:cubicBezTo>
                    <a:cubicBezTo>
                      <a:pt x="73135" y="495957"/>
                      <a:pt x="47587" y="331357"/>
                      <a:pt x="172287" y="217416"/>
                    </a:cubicBezTo>
                    <a:cubicBezTo>
                      <a:pt x="337696" y="66279"/>
                      <a:pt x="612545" y="-6509"/>
                      <a:pt x="9340962" y="456"/>
                    </a:cubicBezTo>
                    <a:cubicBezTo>
                      <a:pt x="9557710" y="10310"/>
                      <a:pt x="9762025" y="29972"/>
                      <a:pt x="9896214" y="95181"/>
                    </a:cubicBezTo>
                    <a:cubicBezTo>
                      <a:pt x="10152259" y="219611"/>
                      <a:pt x="10234035" y="452651"/>
                      <a:pt x="10228547" y="698175"/>
                    </a:cubicBezTo>
                    <a:cubicBezTo>
                      <a:pt x="10228547" y="698175"/>
                      <a:pt x="10185259" y="1006564"/>
                      <a:pt x="10192693" y="1242098"/>
                    </a:cubicBezTo>
                    <a:cubicBezTo>
                      <a:pt x="10199816" y="3363427"/>
                      <a:pt x="10206972" y="3559030"/>
                      <a:pt x="10206972" y="3559030"/>
                    </a:cubicBezTo>
                    <a:cubicBezTo>
                      <a:pt x="10190291" y="3774762"/>
                      <a:pt x="10075647" y="3985374"/>
                      <a:pt x="9878778" y="4096998"/>
                    </a:cubicBezTo>
                    <a:cubicBezTo>
                      <a:pt x="9728426" y="4182247"/>
                      <a:pt x="9530395" y="4197345"/>
                      <a:pt x="7576103" y="4186603"/>
                    </a:cubicBezTo>
                    <a:cubicBezTo>
                      <a:pt x="636854" y="4181326"/>
                      <a:pt x="375506" y="4215180"/>
                      <a:pt x="245180" y="4106021"/>
                    </a:cubicBezTo>
                    <a:cubicBezTo>
                      <a:pt x="136669" y="4015137"/>
                      <a:pt x="72697" y="3821825"/>
                      <a:pt x="53932" y="3621626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sp>
          <p:nvSpPr>
            <p:cNvPr name="TextBox 17" id="17"/>
            <p:cNvSpPr txBox="true"/>
            <p:nvPr/>
          </p:nvSpPr>
          <p:spPr>
            <a:xfrm rot="0">
              <a:off x="303197" y="135094"/>
              <a:ext cx="4168084" cy="16321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just">
                <a:lnSpc>
                  <a:spcPts val="1960"/>
                </a:lnSpc>
              </a:pPr>
              <a:r>
                <a:rPr lang="en-US" sz="1400" i="true">
                  <a:solidFill>
                    <a:srgbClr val="033990"/>
                  </a:solidFill>
                  <a:latin typeface="Montserrat Italics"/>
                  <a:ea typeface="Montserrat Italics"/>
                  <a:cs typeface="Montserrat Italics"/>
                  <a:sym typeface="Montserrat Italics"/>
                </a:rPr>
                <a:t>Presented on the 17th June 2026  within the framework of the conference </a:t>
              </a:r>
              <a:r>
                <a:rPr lang="en-US" b="true" sz="1400" i="true">
                  <a:solidFill>
                    <a:srgbClr val="033990"/>
                  </a:solidFill>
                  <a:latin typeface="Montserrat Bold Italics"/>
                  <a:ea typeface="Montserrat Bold Italics"/>
                  <a:cs typeface="Montserrat Bold Italics"/>
                  <a:sym typeface="Montserrat Bold Italics"/>
                </a:rPr>
                <a:t>Managing Flash flood risks in the Mediterranean region</a:t>
              </a:r>
            </a:p>
          </p:txBody>
        </p:sp>
      </p:grpSp>
      <p:grpSp>
        <p:nvGrpSpPr>
          <p:cNvPr name="Group 18" id="18"/>
          <p:cNvGrpSpPr/>
          <p:nvPr/>
        </p:nvGrpSpPr>
        <p:grpSpPr>
          <a:xfrm rot="0">
            <a:off x="977244" y="4216239"/>
            <a:ext cx="2790035" cy="2790035"/>
            <a:chOff x="0" y="0"/>
            <a:chExt cx="812800" cy="812800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8"/>
              <a:stretch>
                <a:fillRect l="-78303" t="0" r="-78303" b="0"/>
              </a:stretch>
            </a:blipFill>
          </p:spPr>
        </p:sp>
      </p:grpSp>
      <p:sp>
        <p:nvSpPr>
          <p:cNvPr name="Freeform 20" id="20"/>
          <p:cNvSpPr/>
          <p:nvPr/>
        </p:nvSpPr>
        <p:spPr>
          <a:xfrm flipH="false" flipV="false" rot="0">
            <a:off x="11644776" y="212811"/>
            <a:ext cx="3376893" cy="1418192"/>
          </a:xfrm>
          <a:custGeom>
            <a:avLst/>
            <a:gdLst/>
            <a:ahLst/>
            <a:cxnLst/>
            <a:rect r="r" b="b" t="t" l="l"/>
            <a:pathLst>
              <a:path h="1418192" w="3376893">
                <a:moveTo>
                  <a:pt x="0" y="0"/>
                </a:moveTo>
                <a:lnTo>
                  <a:pt x="3376893" y="0"/>
                </a:lnTo>
                <a:lnTo>
                  <a:pt x="3376893" y="1418192"/>
                </a:lnTo>
                <a:lnTo>
                  <a:pt x="0" y="1418192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-595561">
            <a:off x="850975" y="3407077"/>
            <a:ext cx="2482416" cy="8314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sz="21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Add your logo here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5292965" y="4390075"/>
            <a:ext cx="4315329" cy="2806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B</a:t>
            </a: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riefly present the scientific context, the problem being studied, and the objectives of your research.</a:t>
            </a:r>
          </a:p>
          <a:p>
            <a:pPr algn="l" marL="0" indent="0" lvl="0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Explain why the topic is important and how it contributes to your field of study.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0355534" y="4390075"/>
            <a:ext cx="3914631" cy="2454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Cl</a:t>
            </a: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early define the goals of your study.</a:t>
            </a:r>
          </a:p>
          <a:p>
            <a:pPr algn="l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Formulate one or more research questions or hypotheses that you seek to test.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8014162" y="8539800"/>
            <a:ext cx="5888343" cy="692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Figure 1 — Use a figure to support the statement of the problem.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8014162" y="13566143"/>
            <a:ext cx="5548698" cy="2454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Present the main results clearly and concisely. Use graphs, tables, or diagrams to illustrate significant trends or differences.</a:t>
            </a:r>
          </a:p>
          <a:p>
            <a:pPr algn="l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Highlight only the key points without overloading the text.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8014162" y="12724393"/>
            <a:ext cx="2744698" cy="41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b="true" sz="2499">
                <a:solidFill>
                  <a:srgbClr val="00339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Results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4913080" y="840725"/>
            <a:ext cx="5293840" cy="1244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0"/>
              </a:lnSpc>
            </a:pPr>
            <a:r>
              <a:rPr lang="en-US" b="true" sz="5000" spc="50">
                <a:solidFill>
                  <a:srgbClr val="F2A9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Scientific Poster Title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2095467" y="2289905"/>
            <a:ext cx="10929066" cy="6826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sz="1999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Name of authors and co-authors</a:t>
            </a:r>
          </a:p>
          <a:p>
            <a:pPr algn="ctr">
              <a:lnSpc>
                <a:spcPts val="2799"/>
              </a:lnSpc>
            </a:pPr>
            <a:r>
              <a:rPr lang="en-US" sz="1999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Spe</a:t>
            </a:r>
            <a:r>
              <a:rPr lang="en-US" sz="1999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cify the laboratories, universities or instituti</a:t>
            </a:r>
            <a:r>
              <a:rPr lang="en-US" sz="1999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ons to which they are affiliated.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5292965" y="3803489"/>
            <a:ext cx="2744698" cy="41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b="true" sz="2499">
                <a:solidFill>
                  <a:srgbClr val="00339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Introduction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0478403" y="3803489"/>
            <a:ext cx="2744698" cy="41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b="true" sz="2499">
                <a:solidFill>
                  <a:srgbClr val="00339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Goals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205321" y="12709305"/>
            <a:ext cx="6064705" cy="692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Figure 2 — This space can be used</a:t>
            </a: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to include a graph or table.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243594" y="19598505"/>
            <a:ext cx="12632812" cy="6210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 i="true">
                <a:solidFill>
                  <a:srgbClr val="033990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Cite your bibliographic sources correctly and consistently.</a:t>
            </a:r>
          </a:p>
          <a:p>
            <a:pPr algn="ctr">
              <a:lnSpc>
                <a:spcPts val="2520"/>
              </a:lnSpc>
            </a:pPr>
            <a:r>
              <a:rPr lang="en-US" sz="1800" i="true">
                <a:solidFill>
                  <a:srgbClr val="033990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Use an academic format (APA, MLA, Vancouver, etc.) according to your institution's guidelines.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163161" y="9305043"/>
            <a:ext cx="5394152" cy="2454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Desc</a:t>
            </a: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ribe the experimental or analytical approach used to answer the research question, including:</a:t>
            </a:r>
          </a:p>
          <a:p>
            <a:pPr algn="l" marL="431801" indent="-215900" lvl="1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the type of study or protocol,</a:t>
            </a:r>
          </a:p>
          <a:p>
            <a:pPr algn="l" marL="431801" indent="-215900" lvl="1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the participants or samples,</a:t>
            </a:r>
          </a:p>
          <a:p>
            <a:pPr algn="l" marL="431801" indent="-215900" lvl="1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the instruments or materials,</a:t>
            </a:r>
          </a:p>
          <a:p>
            <a:pPr algn="l" marL="431801" indent="-215900" lvl="1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the data analysis methods.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163161" y="8444618"/>
            <a:ext cx="2744698" cy="41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b="true" sz="2499">
                <a:solidFill>
                  <a:srgbClr val="00339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Methodology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927423" y="18100022"/>
            <a:ext cx="11265154" cy="692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S</a:t>
            </a: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ummari</a:t>
            </a: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ze the main contributions of your research and its relevance to the scientific community. If applicable, suggest avenues for future research.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6187651" y="17321636"/>
            <a:ext cx="2744698" cy="41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b="true" sz="2499">
                <a:solidFill>
                  <a:srgbClr val="00339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Conclusion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F2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927423" y="3976153"/>
            <a:ext cx="12803630" cy="3440759"/>
            <a:chOff x="0" y="0"/>
            <a:chExt cx="13083327" cy="351592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083329" cy="3515922"/>
            </a:xfrm>
            <a:custGeom>
              <a:avLst/>
              <a:gdLst/>
              <a:ahLst/>
              <a:cxnLst/>
              <a:rect r="r" b="b" t="t" l="l"/>
              <a:pathLst>
                <a:path h="3515922" w="13083329">
                  <a:moveTo>
                    <a:pt x="53932" y="2947914"/>
                  </a:moveTo>
                  <a:cubicBezTo>
                    <a:pt x="53932" y="2947914"/>
                    <a:pt x="-9098" y="2701350"/>
                    <a:pt x="1120" y="1208253"/>
                  </a:cubicBezTo>
                  <a:cubicBezTo>
                    <a:pt x="9553" y="984462"/>
                    <a:pt x="55935" y="638823"/>
                    <a:pt x="55935" y="638823"/>
                  </a:cubicBezTo>
                  <a:cubicBezTo>
                    <a:pt x="73135" y="495957"/>
                    <a:pt x="47587" y="331357"/>
                    <a:pt x="172287" y="217416"/>
                  </a:cubicBezTo>
                  <a:cubicBezTo>
                    <a:pt x="337696" y="66279"/>
                    <a:pt x="612545" y="-6509"/>
                    <a:pt x="12195487" y="456"/>
                  </a:cubicBezTo>
                  <a:cubicBezTo>
                    <a:pt x="12412235" y="10310"/>
                    <a:pt x="12616550" y="29972"/>
                    <a:pt x="12750739" y="95181"/>
                  </a:cubicBezTo>
                  <a:cubicBezTo>
                    <a:pt x="13006784" y="219611"/>
                    <a:pt x="13088559" y="452651"/>
                    <a:pt x="13083073" y="698175"/>
                  </a:cubicBezTo>
                  <a:cubicBezTo>
                    <a:pt x="13083073" y="698175"/>
                    <a:pt x="13039784" y="1006564"/>
                    <a:pt x="13047218" y="1242098"/>
                  </a:cubicBezTo>
                  <a:cubicBezTo>
                    <a:pt x="13054341" y="2689715"/>
                    <a:pt x="13061497" y="2885318"/>
                    <a:pt x="13061497" y="2885318"/>
                  </a:cubicBezTo>
                  <a:cubicBezTo>
                    <a:pt x="13044816" y="3101050"/>
                    <a:pt x="12930172" y="3311662"/>
                    <a:pt x="12733303" y="3423286"/>
                  </a:cubicBezTo>
                  <a:cubicBezTo>
                    <a:pt x="12582951" y="3508535"/>
                    <a:pt x="12384920" y="3523633"/>
                    <a:pt x="9849446" y="3512891"/>
                  </a:cubicBezTo>
                  <a:cubicBezTo>
                    <a:pt x="636854" y="3507615"/>
                    <a:pt x="375506" y="3541468"/>
                    <a:pt x="245180" y="3432310"/>
                  </a:cubicBezTo>
                  <a:cubicBezTo>
                    <a:pt x="136669" y="3341425"/>
                    <a:pt x="72697" y="3148113"/>
                    <a:pt x="53932" y="2947914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pic>
        <p:nvPicPr>
          <p:cNvPr name="Picture 4" id="4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7431422" y="8952038"/>
            <a:ext cx="6992878" cy="3390020"/>
          </a:xfrm>
          <a:prstGeom prst="rect">
            <a:avLst/>
          </a:prstGeom>
        </p:spPr>
      </p:pic>
      <p:grpSp>
        <p:nvGrpSpPr>
          <p:cNvPr name="Group 5" id="5"/>
          <p:cNvGrpSpPr/>
          <p:nvPr/>
        </p:nvGrpSpPr>
        <p:grpSpPr>
          <a:xfrm rot="0">
            <a:off x="7270026" y="12949818"/>
            <a:ext cx="8749501" cy="3711437"/>
            <a:chOff x="0" y="0"/>
            <a:chExt cx="8940635" cy="379251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940637" cy="3792513"/>
            </a:xfrm>
            <a:custGeom>
              <a:avLst/>
              <a:gdLst/>
              <a:ahLst/>
              <a:cxnLst/>
              <a:rect r="r" b="b" t="t" l="l"/>
              <a:pathLst>
                <a:path h="3792513" w="8940637">
                  <a:moveTo>
                    <a:pt x="53932" y="3224505"/>
                  </a:moveTo>
                  <a:cubicBezTo>
                    <a:pt x="53932" y="3224505"/>
                    <a:pt x="-9098" y="2977941"/>
                    <a:pt x="1120" y="1208253"/>
                  </a:cubicBezTo>
                  <a:cubicBezTo>
                    <a:pt x="9553" y="984462"/>
                    <a:pt x="55935" y="638823"/>
                    <a:pt x="55935" y="638823"/>
                  </a:cubicBezTo>
                  <a:cubicBezTo>
                    <a:pt x="73135" y="495957"/>
                    <a:pt x="47587" y="331357"/>
                    <a:pt x="172287" y="217416"/>
                  </a:cubicBezTo>
                  <a:cubicBezTo>
                    <a:pt x="337696" y="66279"/>
                    <a:pt x="612545" y="-6509"/>
                    <a:pt x="8052795" y="456"/>
                  </a:cubicBezTo>
                  <a:cubicBezTo>
                    <a:pt x="8269543" y="10310"/>
                    <a:pt x="8473858" y="29972"/>
                    <a:pt x="8608047" y="95181"/>
                  </a:cubicBezTo>
                  <a:cubicBezTo>
                    <a:pt x="8864092" y="219611"/>
                    <a:pt x="8945868" y="452651"/>
                    <a:pt x="8940380" y="698175"/>
                  </a:cubicBezTo>
                  <a:cubicBezTo>
                    <a:pt x="8940380" y="698175"/>
                    <a:pt x="8897092" y="1006564"/>
                    <a:pt x="8904525" y="1242098"/>
                  </a:cubicBezTo>
                  <a:cubicBezTo>
                    <a:pt x="8911649" y="2966307"/>
                    <a:pt x="8918805" y="3161909"/>
                    <a:pt x="8918805" y="3161909"/>
                  </a:cubicBezTo>
                  <a:cubicBezTo>
                    <a:pt x="8902124" y="3377642"/>
                    <a:pt x="8787480" y="3588253"/>
                    <a:pt x="8590611" y="3699878"/>
                  </a:cubicBezTo>
                  <a:cubicBezTo>
                    <a:pt x="8440259" y="3785126"/>
                    <a:pt x="8242228" y="3800224"/>
                    <a:pt x="6550207" y="3789482"/>
                  </a:cubicBezTo>
                  <a:cubicBezTo>
                    <a:pt x="636854" y="3784205"/>
                    <a:pt x="375506" y="3818059"/>
                    <a:pt x="245180" y="3708901"/>
                  </a:cubicBezTo>
                  <a:cubicBezTo>
                    <a:pt x="136669" y="3618016"/>
                    <a:pt x="72697" y="3424704"/>
                    <a:pt x="53932" y="3224505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pic>
        <p:nvPicPr>
          <p:cNvPr name="Picture 7" id="7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419237" y="13242965"/>
            <a:ext cx="6696084" cy="4141377"/>
          </a:xfrm>
          <a:prstGeom prst="rect">
            <a:avLst/>
          </a:prstGeom>
        </p:spPr>
      </p:pic>
      <p:sp>
        <p:nvSpPr>
          <p:cNvPr name="Freeform 8" id="8"/>
          <p:cNvSpPr/>
          <p:nvPr/>
        </p:nvSpPr>
        <p:spPr>
          <a:xfrm flipH="false" flipV="false" rot="903099">
            <a:off x="4520867" y="13690581"/>
            <a:ext cx="1213450" cy="724899"/>
          </a:xfrm>
          <a:custGeom>
            <a:avLst/>
            <a:gdLst/>
            <a:ahLst/>
            <a:cxnLst/>
            <a:rect r="r" b="b" t="t" l="l"/>
            <a:pathLst>
              <a:path h="724899" w="1213450">
                <a:moveTo>
                  <a:pt x="0" y="0"/>
                </a:moveTo>
                <a:lnTo>
                  <a:pt x="1213450" y="0"/>
                </a:lnTo>
                <a:lnTo>
                  <a:pt x="1213450" y="724898"/>
                </a:lnTo>
                <a:lnTo>
                  <a:pt x="0" y="72489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1447523" y="17521870"/>
            <a:ext cx="12224954" cy="1727787"/>
            <a:chOff x="0" y="0"/>
            <a:chExt cx="15682862" cy="2216503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5682864" cy="2216502"/>
            </a:xfrm>
            <a:custGeom>
              <a:avLst/>
              <a:gdLst/>
              <a:ahLst/>
              <a:cxnLst/>
              <a:rect r="r" b="b" t="t" l="l"/>
              <a:pathLst>
                <a:path h="2216502" w="15682864">
                  <a:moveTo>
                    <a:pt x="53932" y="1648494"/>
                  </a:moveTo>
                  <a:cubicBezTo>
                    <a:pt x="53932" y="1648494"/>
                    <a:pt x="-9098" y="1401930"/>
                    <a:pt x="1120" y="1208253"/>
                  </a:cubicBezTo>
                  <a:cubicBezTo>
                    <a:pt x="9553" y="984462"/>
                    <a:pt x="55935" y="638823"/>
                    <a:pt x="55935" y="638823"/>
                  </a:cubicBezTo>
                  <a:cubicBezTo>
                    <a:pt x="73135" y="495957"/>
                    <a:pt x="47587" y="331357"/>
                    <a:pt x="172287" y="217416"/>
                  </a:cubicBezTo>
                  <a:cubicBezTo>
                    <a:pt x="337696" y="66279"/>
                    <a:pt x="612545" y="-6509"/>
                    <a:pt x="14795021" y="456"/>
                  </a:cubicBezTo>
                  <a:cubicBezTo>
                    <a:pt x="15011771" y="10310"/>
                    <a:pt x="15216085" y="29972"/>
                    <a:pt x="15350274" y="95181"/>
                  </a:cubicBezTo>
                  <a:cubicBezTo>
                    <a:pt x="15606319" y="219611"/>
                    <a:pt x="15688095" y="452651"/>
                    <a:pt x="15682607" y="698175"/>
                  </a:cubicBezTo>
                  <a:cubicBezTo>
                    <a:pt x="15682607" y="698175"/>
                    <a:pt x="15639318" y="1006564"/>
                    <a:pt x="15646752" y="1242098"/>
                  </a:cubicBezTo>
                  <a:cubicBezTo>
                    <a:pt x="15653876" y="1390295"/>
                    <a:pt x="15661032" y="1585898"/>
                    <a:pt x="15661032" y="1585898"/>
                  </a:cubicBezTo>
                  <a:cubicBezTo>
                    <a:pt x="15644351" y="1801630"/>
                    <a:pt x="15529706" y="2012242"/>
                    <a:pt x="15332838" y="2123866"/>
                  </a:cubicBezTo>
                  <a:cubicBezTo>
                    <a:pt x="15182486" y="2209115"/>
                    <a:pt x="14984454" y="2224213"/>
                    <a:pt x="11919715" y="2213471"/>
                  </a:cubicBezTo>
                  <a:cubicBezTo>
                    <a:pt x="636854" y="2208194"/>
                    <a:pt x="375506" y="2242047"/>
                    <a:pt x="245180" y="2132890"/>
                  </a:cubicBezTo>
                  <a:cubicBezTo>
                    <a:pt x="136669" y="2042005"/>
                    <a:pt x="72697" y="1848693"/>
                    <a:pt x="53932" y="1648494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1" id="11"/>
          <p:cNvGrpSpPr/>
          <p:nvPr/>
        </p:nvGrpSpPr>
        <p:grpSpPr>
          <a:xfrm rot="0">
            <a:off x="-1241852" y="8618969"/>
            <a:ext cx="8251511" cy="3606662"/>
            <a:chOff x="0" y="0"/>
            <a:chExt cx="8431767" cy="368545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431768" cy="3685449"/>
            </a:xfrm>
            <a:custGeom>
              <a:avLst/>
              <a:gdLst/>
              <a:ahLst/>
              <a:cxnLst/>
              <a:rect r="r" b="b" t="t" l="l"/>
              <a:pathLst>
                <a:path h="3685449" w="8431768">
                  <a:moveTo>
                    <a:pt x="53932" y="3117441"/>
                  </a:moveTo>
                  <a:cubicBezTo>
                    <a:pt x="53932" y="3117441"/>
                    <a:pt x="-9098" y="2870877"/>
                    <a:pt x="1120" y="1208253"/>
                  </a:cubicBezTo>
                  <a:cubicBezTo>
                    <a:pt x="9553" y="984462"/>
                    <a:pt x="55935" y="638823"/>
                    <a:pt x="55935" y="638823"/>
                  </a:cubicBezTo>
                  <a:cubicBezTo>
                    <a:pt x="73135" y="495957"/>
                    <a:pt x="47587" y="331357"/>
                    <a:pt x="172287" y="217416"/>
                  </a:cubicBezTo>
                  <a:cubicBezTo>
                    <a:pt x="337696" y="66279"/>
                    <a:pt x="612545" y="-6509"/>
                    <a:pt x="7543926" y="456"/>
                  </a:cubicBezTo>
                  <a:cubicBezTo>
                    <a:pt x="7760674" y="10310"/>
                    <a:pt x="7964990" y="29972"/>
                    <a:pt x="8099178" y="95181"/>
                  </a:cubicBezTo>
                  <a:cubicBezTo>
                    <a:pt x="8355223" y="219611"/>
                    <a:pt x="8436999" y="452651"/>
                    <a:pt x="8431512" y="698175"/>
                  </a:cubicBezTo>
                  <a:cubicBezTo>
                    <a:pt x="8431512" y="698175"/>
                    <a:pt x="8388224" y="1006564"/>
                    <a:pt x="8395657" y="1242098"/>
                  </a:cubicBezTo>
                  <a:cubicBezTo>
                    <a:pt x="8402780" y="2859243"/>
                    <a:pt x="8409936" y="3054846"/>
                    <a:pt x="8409936" y="3054846"/>
                  </a:cubicBezTo>
                  <a:cubicBezTo>
                    <a:pt x="8393255" y="3270578"/>
                    <a:pt x="8278611" y="3481189"/>
                    <a:pt x="8081742" y="3592814"/>
                  </a:cubicBezTo>
                  <a:cubicBezTo>
                    <a:pt x="7931390" y="3678062"/>
                    <a:pt x="7733360" y="3693160"/>
                    <a:pt x="6144944" y="3682419"/>
                  </a:cubicBezTo>
                  <a:cubicBezTo>
                    <a:pt x="636854" y="3677142"/>
                    <a:pt x="375506" y="3710995"/>
                    <a:pt x="245180" y="3601837"/>
                  </a:cubicBezTo>
                  <a:cubicBezTo>
                    <a:pt x="136669" y="3510952"/>
                    <a:pt x="72697" y="3317640"/>
                    <a:pt x="53932" y="3117441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3" id="13"/>
          <p:cNvGrpSpPr/>
          <p:nvPr/>
        </p:nvGrpSpPr>
        <p:grpSpPr>
          <a:xfrm rot="0">
            <a:off x="701977" y="672651"/>
            <a:ext cx="3535697" cy="1200543"/>
            <a:chOff x="0" y="0"/>
            <a:chExt cx="4714262" cy="1600724"/>
          </a:xfrm>
        </p:grpSpPr>
        <p:grpSp>
          <p:nvGrpSpPr>
            <p:cNvPr name="Group 14" id="14"/>
            <p:cNvGrpSpPr/>
            <p:nvPr/>
          </p:nvGrpSpPr>
          <p:grpSpPr>
            <a:xfrm rot="0">
              <a:off x="0" y="0"/>
              <a:ext cx="4714262" cy="1600724"/>
              <a:chOff x="0" y="0"/>
              <a:chExt cx="10228802" cy="3473181"/>
            </a:xfrm>
          </p:grpSpPr>
          <p:sp>
            <p:nvSpPr>
              <p:cNvPr name="Freeform 15" id="15"/>
              <p:cNvSpPr/>
              <p:nvPr/>
            </p:nvSpPr>
            <p:spPr>
              <a:xfrm flipH="false" flipV="false" rot="0">
                <a:off x="0" y="0"/>
                <a:ext cx="10228804" cy="3473180"/>
              </a:xfrm>
              <a:custGeom>
                <a:avLst/>
                <a:gdLst/>
                <a:ahLst/>
                <a:cxnLst/>
                <a:rect r="r" b="b" t="t" l="l"/>
                <a:pathLst>
                  <a:path h="3473180" w="10228804">
                    <a:moveTo>
                      <a:pt x="53932" y="2905172"/>
                    </a:moveTo>
                    <a:cubicBezTo>
                      <a:pt x="53932" y="2905172"/>
                      <a:pt x="-9098" y="2658608"/>
                      <a:pt x="1120" y="1208253"/>
                    </a:cubicBezTo>
                    <a:cubicBezTo>
                      <a:pt x="9553" y="984462"/>
                      <a:pt x="55935" y="638823"/>
                      <a:pt x="55935" y="638823"/>
                    </a:cubicBezTo>
                    <a:cubicBezTo>
                      <a:pt x="73135" y="495957"/>
                      <a:pt x="47587" y="331357"/>
                      <a:pt x="172287" y="217416"/>
                    </a:cubicBezTo>
                    <a:cubicBezTo>
                      <a:pt x="337696" y="66279"/>
                      <a:pt x="612545" y="-6509"/>
                      <a:pt x="9340962" y="456"/>
                    </a:cubicBezTo>
                    <a:cubicBezTo>
                      <a:pt x="9557710" y="10310"/>
                      <a:pt x="9762025" y="29972"/>
                      <a:pt x="9896214" y="95181"/>
                    </a:cubicBezTo>
                    <a:cubicBezTo>
                      <a:pt x="10152259" y="219611"/>
                      <a:pt x="10234035" y="452651"/>
                      <a:pt x="10228547" y="698175"/>
                    </a:cubicBezTo>
                    <a:cubicBezTo>
                      <a:pt x="10228547" y="698175"/>
                      <a:pt x="10185259" y="1006564"/>
                      <a:pt x="10192693" y="1242098"/>
                    </a:cubicBezTo>
                    <a:cubicBezTo>
                      <a:pt x="10199816" y="2646974"/>
                      <a:pt x="10206972" y="2842576"/>
                      <a:pt x="10206972" y="2842576"/>
                    </a:cubicBezTo>
                    <a:cubicBezTo>
                      <a:pt x="10190291" y="3058309"/>
                      <a:pt x="10075647" y="3268920"/>
                      <a:pt x="9878778" y="3380544"/>
                    </a:cubicBezTo>
                    <a:cubicBezTo>
                      <a:pt x="9728426" y="3465793"/>
                      <a:pt x="9530395" y="3480891"/>
                      <a:pt x="7576103" y="3470149"/>
                    </a:cubicBezTo>
                    <a:cubicBezTo>
                      <a:pt x="636854" y="3464873"/>
                      <a:pt x="375506" y="3498726"/>
                      <a:pt x="245180" y="3389568"/>
                    </a:cubicBezTo>
                    <a:cubicBezTo>
                      <a:pt x="136669" y="3298683"/>
                      <a:pt x="72697" y="3105371"/>
                      <a:pt x="53932" y="2905172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sp>
          <p:nvSpPr>
            <p:cNvPr name="TextBox 16" id="16"/>
            <p:cNvSpPr txBox="true"/>
            <p:nvPr/>
          </p:nvSpPr>
          <p:spPr>
            <a:xfrm rot="0">
              <a:off x="303197" y="135094"/>
              <a:ext cx="4168084" cy="13019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just">
                <a:lnSpc>
                  <a:spcPts val="1960"/>
                </a:lnSpc>
              </a:pPr>
              <a:r>
                <a:rPr lang="en-US" sz="1400" i="true">
                  <a:solidFill>
                    <a:srgbClr val="033990"/>
                  </a:solidFill>
                  <a:latin typeface="Montserrat Italics"/>
                  <a:ea typeface="Montserrat Italics"/>
                  <a:cs typeface="Montserrat Italics"/>
                  <a:sym typeface="Montserrat Italics"/>
                </a:rPr>
                <a:t>Présenté le 17 juin 2026  dans le cadre de la conférence </a:t>
              </a:r>
              <a:r>
                <a:rPr lang="en-US" b="true" sz="1400" i="true">
                  <a:solidFill>
                    <a:srgbClr val="033990"/>
                  </a:solidFill>
                  <a:latin typeface="Montserrat Bold Italics"/>
                  <a:ea typeface="Montserrat Bold Italics"/>
                  <a:cs typeface="Montserrat Bold Italics"/>
                  <a:sym typeface="Montserrat Bold Italics"/>
                </a:rPr>
                <a:t>Gestion du risque de crues soudaines dans la région méditerranéenne</a:t>
              </a: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5268271" y="4581875"/>
            <a:ext cx="4315329" cy="2806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P</a:t>
            </a: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résentez brièvement le contexte scientifique, le problème étudié et les objectifs de votre recherche.</a:t>
            </a:r>
          </a:p>
          <a:p>
            <a:pPr algn="l" marL="0" indent="0" lvl="0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Expliquez pourquoi le sujet est important et en quoi il contribue à votre domaine d’étude.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0399967" y="4581875"/>
            <a:ext cx="3914631" cy="2454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Définissez clairement les buts de votre étude.</a:t>
            </a:r>
          </a:p>
          <a:p>
            <a:pPr algn="l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Formulez une ou plusieurs questions de recherche ou hypothèses que vous cherchez à vérifier.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014162" y="8539800"/>
            <a:ext cx="5888343" cy="692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Figure 1 — Utilisez une figure pour étayer l'énoncé du problème.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8014162" y="13566143"/>
            <a:ext cx="5548698" cy="2806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Présentez les principaux résultats de façon claire et synthétique. Utilisez des graphiques, tableaux ou schémas pour illustrer les tendances ou différences significatives.</a:t>
            </a:r>
          </a:p>
          <a:p>
            <a:pPr algn="l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Soulignez uniquement les points clés sans surcharger le texte.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8014162" y="12724393"/>
            <a:ext cx="2744698" cy="41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b="true" sz="2499">
                <a:solidFill>
                  <a:srgbClr val="00339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Résultats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4913080" y="840725"/>
            <a:ext cx="5293840" cy="1244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0"/>
              </a:lnSpc>
            </a:pPr>
            <a:r>
              <a:rPr lang="en-US" b="true" sz="5000" spc="50">
                <a:solidFill>
                  <a:srgbClr val="F2A9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Titre du Poster scientifique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095467" y="2289905"/>
            <a:ext cx="10929066" cy="6826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sz="1999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N</a:t>
            </a:r>
            <a:r>
              <a:rPr lang="en-US" sz="1999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om des auteurs et co-auteurs.</a:t>
            </a:r>
          </a:p>
          <a:p>
            <a:pPr algn="ctr">
              <a:lnSpc>
                <a:spcPts val="2799"/>
              </a:lnSpc>
            </a:pPr>
            <a:r>
              <a:rPr lang="en-US" sz="1999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Précisez les laboratoires, universités ou instituti</a:t>
            </a:r>
            <a:r>
              <a:rPr lang="en-US" sz="1999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ons auxquels ils sont affiliés.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5292965" y="3803489"/>
            <a:ext cx="2744698" cy="41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b="true" sz="2499">
                <a:solidFill>
                  <a:srgbClr val="00339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Introduction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0478403" y="3803489"/>
            <a:ext cx="2744698" cy="41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b="true" sz="2499">
                <a:solidFill>
                  <a:srgbClr val="00339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Objectifs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205321" y="12709305"/>
            <a:ext cx="6064705" cy="692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Figure 2 — Cet espace peut être utilisé</a:t>
            </a: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pour inclure un graphique ou tableau.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243594" y="19598505"/>
            <a:ext cx="12632812" cy="6210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 i="true">
                <a:solidFill>
                  <a:srgbClr val="033990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Citez de manière correcte et cohérente les sources bibliographiques utilisées.</a:t>
            </a:r>
          </a:p>
          <a:p>
            <a:pPr algn="ctr">
              <a:lnSpc>
                <a:spcPts val="2520"/>
              </a:lnSpc>
            </a:pPr>
            <a:r>
              <a:rPr lang="en-US" sz="1800" i="true">
                <a:solidFill>
                  <a:srgbClr val="033990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Utilisez un format académique (APA, MLA, Vancouver, etc.) selon les consignes de votre institution.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163161" y="9305043"/>
            <a:ext cx="5394152" cy="2454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Déc</a:t>
            </a: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rivez la démarche expérimentale ou analytique utilisée pour répondre à la question de recherche en incluant :</a:t>
            </a:r>
          </a:p>
          <a:p>
            <a:pPr algn="l" marL="431801" indent="-215900" lvl="1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le type d’étude ou de protocole,</a:t>
            </a:r>
          </a:p>
          <a:p>
            <a:pPr algn="l" marL="431801" indent="-215900" lvl="1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les participants ou échantillons,</a:t>
            </a:r>
          </a:p>
          <a:p>
            <a:pPr algn="l" marL="431801" indent="-215900" lvl="1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les instruments ou matériaux,</a:t>
            </a:r>
          </a:p>
          <a:p>
            <a:pPr algn="l" marL="431801" indent="-215900" lvl="1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les méthodes d’analyse des données.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163161" y="8444618"/>
            <a:ext cx="2744698" cy="41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b="true" sz="2499">
                <a:solidFill>
                  <a:srgbClr val="00339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Méthodologie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927423" y="18100022"/>
            <a:ext cx="11265154" cy="692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Résum</a:t>
            </a: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ez les principaux apports de votre recherche et son intérêt pour la communauté scientifique. Proposez, si pertinent, des pistes pour de futurs travaux.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6187651" y="17321636"/>
            <a:ext cx="2744698" cy="41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b="true" sz="2499">
                <a:solidFill>
                  <a:srgbClr val="00339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Conclusion</a:t>
            </a:r>
          </a:p>
        </p:txBody>
      </p:sp>
      <p:sp>
        <p:nvSpPr>
          <p:cNvPr name="Freeform 32" id="32"/>
          <p:cNvSpPr/>
          <p:nvPr/>
        </p:nvSpPr>
        <p:spPr>
          <a:xfrm flipH="false" flipV="false" rot="0">
            <a:off x="11644776" y="212811"/>
            <a:ext cx="3376893" cy="1418192"/>
          </a:xfrm>
          <a:custGeom>
            <a:avLst/>
            <a:gdLst/>
            <a:ahLst/>
            <a:cxnLst/>
            <a:rect r="r" b="b" t="t" l="l"/>
            <a:pathLst>
              <a:path h="1418192" w="3376893">
                <a:moveTo>
                  <a:pt x="0" y="0"/>
                </a:moveTo>
                <a:lnTo>
                  <a:pt x="3376893" y="0"/>
                </a:lnTo>
                <a:lnTo>
                  <a:pt x="3376893" y="1418192"/>
                </a:lnTo>
                <a:lnTo>
                  <a:pt x="0" y="1418192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33" id="33"/>
          <p:cNvSpPr/>
          <p:nvPr/>
        </p:nvSpPr>
        <p:spPr>
          <a:xfrm flipH="false" flipV="false" rot="0">
            <a:off x="-391584" y="7359214"/>
            <a:ext cx="3807168" cy="599629"/>
          </a:xfrm>
          <a:custGeom>
            <a:avLst/>
            <a:gdLst/>
            <a:ahLst/>
            <a:cxnLst/>
            <a:rect r="r" b="b" t="t" l="l"/>
            <a:pathLst>
              <a:path h="599629" w="3807168">
                <a:moveTo>
                  <a:pt x="0" y="0"/>
                </a:moveTo>
                <a:lnTo>
                  <a:pt x="3807168" y="0"/>
                </a:lnTo>
                <a:lnTo>
                  <a:pt x="3807168" y="599629"/>
                </a:lnTo>
                <a:lnTo>
                  <a:pt x="0" y="599629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4" id="34"/>
          <p:cNvGrpSpPr/>
          <p:nvPr/>
        </p:nvGrpSpPr>
        <p:grpSpPr>
          <a:xfrm rot="0">
            <a:off x="977244" y="4216239"/>
            <a:ext cx="2790035" cy="2790035"/>
            <a:chOff x="0" y="0"/>
            <a:chExt cx="812800" cy="812800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9"/>
              <a:stretch>
                <a:fillRect l="-78303" t="0" r="-78303" b="0"/>
              </a:stretch>
            </a:blipFill>
          </p:spPr>
        </p:sp>
      </p:grpSp>
      <p:sp>
        <p:nvSpPr>
          <p:cNvPr name="TextBox 36" id="36"/>
          <p:cNvSpPr txBox="true"/>
          <p:nvPr/>
        </p:nvSpPr>
        <p:spPr>
          <a:xfrm rot="-595561">
            <a:off x="850975" y="3407077"/>
            <a:ext cx="2482416" cy="8314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sz="21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Add your logo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DAHHqmPGi0I</dc:identifier>
  <dcterms:modified xsi:type="dcterms:W3CDTF">2011-08-01T06:04:30Z</dcterms:modified>
  <cp:revision>1</cp:revision>
  <dc:title>Scientific poster- L4F</dc:title>
</cp:coreProperties>
</file>