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5113000" cy="21374100"/>
  <p:notesSz cx="6858000" cy="9144000"/>
  <p:embeddedFontLst>
    <p:embeddedFont>
      <p:font typeface="Montserrat Italics" charset="1" panose="00000500000000000000"/>
      <p:regular r:id="rId8"/>
    </p:embeddedFont>
    <p:embeddedFont>
      <p:font typeface="Montserrat Bold Italics" charset="1" panose="00000800000000000000"/>
      <p:regular r:id="rId9"/>
    </p:embeddedFont>
    <p:embeddedFont>
      <p:font typeface="Montserrat" charset="1" panose="00000500000000000000"/>
      <p:regular r:id="rId10"/>
    </p:embeddedFont>
    <p:embeddedFont>
      <p:font typeface="Montserrat Bold" charset="1" panose="00000800000000000000"/>
      <p:regular r:id="rId11"/>
    </p:embeddedFont>
    <p:embeddedFont>
      <p:font typeface="Open Sans Bold" charset="1" panose="00000000000000000000"/>
      <p:regular r:id="rId12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fonts/font10.fntdata" Type="http://schemas.openxmlformats.org/officeDocument/2006/relationships/font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jpe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jpeg" Type="http://schemas.openxmlformats.org/officeDocument/2006/relationships/image"/><Relationship Id="rId3" Target="../media/image2.png" Type="http://schemas.openxmlformats.org/officeDocument/2006/relationships/image"/><Relationship Id="rId4" Target="../media/image3.svg" Type="http://schemas.openxmlformats.org/officeDocument/2006/relationships/image"/><Relationship Id="rId5" Target="../media/image4.jpe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F2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27423" y="3976153"/>
            <a:ext cx="12803630" cy="4116040"/>
            <a:chOff x="0" y="0"/>
            <a:chExt cx="13083327" cy="4205956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083329" cy="4205955"/>
            </a:xfrm>
            <a:custGeom>
              <a:avLst/>
              <a:gdLst/>
              <a:ahLst/>
              <a:cxnLst/>
              <a:rect r="r" b="b" t="t" l="l"/>
              <a:pathLst>
                <a:path h="4205955" w="13083329">
                  <a:moveTo>
                    <a:pt x="53932" y="3637947"/>
                  </a:moveTo>
                  <a:cubicBezTo>
                    <a:pt x="53932" y="3637947"/>
                    <a:pt x="-9098" y="3391383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12195487" y="456"/>
                  </a:cubicBezTo>
                  <a:cubicBezTo>
                    <a:pt x="12412235" y="10310"/>
                    <a:pt x="12616550" y="29972"/>
                    <a:pt x="12750739" y="95181"/>
                  </a:cubicBezTo>
                  <a:cubicBezTo>
                    <a:pt x="13006784" y="219611"/>
                    <a:pt x="13088559" y="452651"/>
                    <a:pt x="13083073" y="698175"/>
                  </a:cubicBezTo>
                  <a:cubicBezTo>
                    <a:pt x="13083073" y="698175"/>
                    <a:pt x="13039784" y="1006564"/>
                    <a:pt x="13047218" y="1242098"/>
                  </a:cubicBezTo>
                  <a:cubicBezTo>
                    <a:pt x="13054341" y="3379748"/>
                    <a:pt x="13061497" y="3575351"/>
                    <a:pt x="13061497" y="3575351"/>
                  </a:cubicBezTo>
                  <a:cubicBezTo>
                    <a:pt x="13044816" y="3791083"/>
                    <a:pt x="12930172" y="4001695"/>
                    <a:pt x="12733303" y="4113319"/>
                  </a:cubicBezTo>
                  <a:cubicBezTo>
                    <a:pt x="12582951" y="4198568"/>
                    <a:pt x="12384920" y="4213666"/>
                    <a:pt x="9849446" y="4202924"/>
                  </a:cubicBezTo>
                  <a:cubicBezTo>
                    <a:pt x="636854" y="4197647"/>
                    <a:pt x="375506" y="4231501"/>
                    <a:pt x="245180" y="4122343"/>
                  </a:cubicBezTo>
                  <a:cubicBezTo>
                    <a:pt x="136669" y="4031458"/>
                    <a:pt x="72697" y="3838146"/>
                    <a:pt x="53932" y="3637947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7560000" y="12377115"/>
            <a:ext cx="8749501" cy="3711437"/>
            <a:chOff x="0" y="0"/>
            <a:chExt cx="8940635" cy="379251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8940637" cy="3792513"/>
            </a:xfrm>
            <a:custGeom>
              <a:avLst/>
              <a:gdLst/>
              <a:ahLst/>
              <a:cxnLst/>
              <a:rect r="r" b="b" t="t" l="l"/>
              <a:pathLst>
                <a:path h="3792513" w="8940637">
                  <a:moveTo>
                    <a:pt x="53932" y="3224505"/>
                  </a:moveTo>
                  <a:cubicBezTo>
                    <a:pt x="53932" y="3224505"/>
                    <a:pt x="-9098" y="2977941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8052795" y="456"/>
                  </a:cubicBezTo>
                  <a:cubicBezTo>
                    <a:pt x="8269543" y="10310"/>
                    <a:pt x="8473858" y="29972"/>
                    <a:pt x="8608047" y="95181"/>
                  </a:cubicBezTo>
                  <a:cubicBezTo>
                    <a:pt x="8864092" y="219611"/>
                    <a:pt x="8945868" y="452651"/>
                    <a:pt x="8940380" y="698175"/>
                  </a:cubicBezTo>
                  <a:cubicBezTo>
                    <a:pt x="8940380" y="698175"/>
                    <a:pt x="8897092" y="1006564"/>
                    <a:pt x="8904525" y="1242098"/>
                  </a:cubicBezTo>
                  <a:cubicBezTo>
                    <a:pt x="8911649" y="2966307"/>
                    <a:pt x="8918805" y="3161909"/>
                    <a:pt x="8918805" y="3161909"/>
                  </a:cubicBezTo>
                  <a:cubicBezTo>
                    <a:pt x="8902124" y="3377642"/>
                    <a:pt x="8787480" y="3588253"/>
                    <a:pt x="8590611" y="3699878"/>
                  </a:cubicBezTo>
                  <a:cubicBezTo>
                    <a:pt x="8440259" y="3785126"/>
                    <a:pt x="8242228" y="3800224"/>
                    <a:pt x="6550207" y="3789482"/>
                  </a:cubicBezTo>
                  <a:cubicBezTo>
                    <a:pt x="636854" y="3784205"/>
                    <a:pt x="375506" y="3818059"/>
                    <a:pt x="245180" y="3708901"/>
                  </a:cubicBezTo>
                  <a:cubicBezTo>
                    <a:pt x="136669" y="3618016"/>
                    <a:pt x="72697" y="3424704"/>
                    <a:pt x="53932" y="3224505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241852" y="8618969"/>
            <a:ext cx="8251511" cy="3737912"/>
            <a:chOff x="0" y="0"/>
            <a:chExt cx="8431767" cy="38195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431768" cy="3819566"/>
            </a:xfrm>
            <a:custGeom>
              <a:avLst/>
              <a:gdLst/>
              <a:ahLst/>
              <a:cxnLst/>
              <a:rect r="r" b="b" t="t" l="l"/>
              <a:pathLst>
                <a:path h="3819566" w="8431768">
                  <a:moveTo>
                    <a:pt x="53932" y="3251558"/>
                  </a:moveTo>
                  <a:cubicBezTo>
                    <a:pt x="53932" y="3251558"/>
                    <a:pt x="-9098" y="3004994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7543926" y="456"/>
                  </a:cubicBezTo>
                  <a:cubicBezTo>
                    <a:pt x="7760674" y="10310"/>
                    <a:pt x="7964990" y="29972"/>
                    <a:pt x="8099178" y="95181"/>
                  </a:cubicBezTo>
                  <a:cubicBezTo>
                    <a:pt x="8355223" y="219611"/>
                    <a:pt x="8436999" y="452651"/>
                    <a:pt x="8431512" y="698175"/>
                  </a:cubicBezTo>
                  <a:cubicBezTo>
                    <a:pt x="8431512" y="698175"/>
                    <a:pt x="8388224" y="1006564"/>
                    <a:pt x="8395657" y="1242098"/>
                  </a:cubicBezTo>
                  <a:cubicBezTo>
                    <a:pt x="8402780" y="2993360"/>
                    <a:pt x="8409936" y="3188963"/>
                    <a:pt x="8409936" y="3188963"/>
                  </a:cubicBezTo>
                  <a:cubicBezTo>
                    <a:pt x="8393255" y="3404695"/>
                    <a:pt x="8278611" y="3615306"/>
                    <a:pt x="8081742" y="3726931"/>
                  </a:cubicBezTo>
                  <a:cubicBezTo>
                    <a:pt x="7931390" y="3812179"/>
                    <a:pt x="7733360" y="3827277"/>
                    <a:pt x="6144944" y="3816536"/>
                  </a:cubicBezTo>
                  <a:cubicBezTo>
                    <a:pt x="636854" y="3811259"/>
                    <a:pt x="375506" y="3845112"/>
                    <a:pt x="245180" y="3735954"/>
                  </a:cubicBezTo>
                  <a:cubicBezTo>
                    <a:pt x="136669" y="3645069"/>
                    <a:pt x="72697" y="3451757"/>
                    <a:pt x="53932" y="3251558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701977" y="672651"/>
            <a:ext cx="3535697" cy="1448193"/>
            <a:chOff x="0" y="0"/>
            <a:chExt cx="4714262" cy="1930924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0" y="0"/>
              <a:ext cx="4714262" cy="1930924"/>
              <a:chOff x="0" y="0"/>
              <a:chExt cx="10228802" cy="4189635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0228804" cy="4189634"/>
              </a:xfrm>
              <a:custGeom>
                <a:avLst/>
                <a:gdLst/>
                <a:ahLst/>
                <a:cxnLst/>
                <a:rect r="r" b="b" t="t" l="l"/>
                <a:pathLst>
                  <a:path h="4189634" w="10228804">
                    <a:moveTo>
                      <a:pt x="53932" y="3621626"/>
                    </a:moveTo>
                    <a:cubicBezTo>
                      <a:pt x="53932" y="3621626"/>
                      <a:pt x="-9098" y="3375061"/>
                      <a:pt x="1120" y="1208253"/>
                    </a:cubicBezTo>
                    <a:cubicBezTo>
                      <a:pt x="9553" y="984462"/>
                      <a:pt x="55935" y="638823"/>
                      <a:pt x="55935" y="638823"/>
                    </a:cubicBezTo>
                    <a:cubicBezTo>
                      <a:pt x="73135" y="495957"/>
                      <a:pt x="47587" y="331357"/>
                      <a:pt x="172287" y="217416"/>
                    </a:cubicBezTo>
                    <a:cubicBezTo>
                      <a:pt x="337696" y="66279"/>
                      <a:pt x="612545" y="-6509"/>
                      <a:pt x="9340962" y="456"/>
                    </a:cubicBezTo>
                    <a:cubicBezTo>
                      <a:pt x="9557710" y="10310"/>
                      <a:pt x="9762025" y="29972"/>
                      <a:pt x="9896214" y="95181"/>
                    </a:cubicBezTo>
                    <a:cubicBezTo>
                      <a:pt x="10152259" y="219611"/>
                      <a:pt x="10234035" y="452651"/>
                      <a:pt x="10228547" y="698175"/>
                    </a:cubicBezTo>
                    <a:cubicBezTo>
                      <a:pt x="10228547" y="698175"/>
                      <a:pt x="10185259" y="1006564"/>
                      <a:pt x="10192693" y="1242098"/>
                    </a:cubicBezTo>
                    <a:cubicBezTo>
                      <a:pt x="10199816" y="3363427"/>
                      <a:pt x="10206972" y="3559030"/>
                      <a:pt x="10206972" y="3559030"/>
                    </a:cubicBezTo>
                    <a:cubicBezTo>
                      <a:pt x="10190291" y="3774762"/>
                      <a:pt x="10075647" y="3985374"/>
                      <a:pt x="9878778" y="4096998"/>
                    </a:cubicBezTo>
                    <a:cubicBezTo>
                      <a:pt x="9728426" y="4182247"/>
                      <a:pt x="9530395" y="4197345"/>
                      <a:pt x="7576103" y="4186603"/>
                    </a:cubicBezTo>
                    <a:cubicBezTo>
                      <a:pt x="636854" y="4181326"/>
                      <a:pt x="375506" y="4215180"/>
                      <a:pt x="245180" y="4106021"/>
                    </a:cubicBezTo>
                    <a:cubicBezTo>
                      <a:pt x="136669" y="4015137"/>
                      <a:pt x="72697" y="3821825"/>
                      <a:pt x="53932" y="3621626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sp>
          <p:nvSpPr>
            <p:cNvPr name="TextBox 11" id="11"/>
            <p:cNvSpPr txBox="true"/>
            <p:nvPr/>
          </p:nvSpPr>
          <p:spPr>
            <a:xfrm rot="0">
              <a:off x="303197" y="135094"/>
              <a:ext cx="4168084" cy="16321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just">
                <a:lnSpc>
                  <a:spcPts val="1960"/>
                </a:lnSpc>
              </a:pPr>
              <a:r>
                <a:rPr lang="en-US" sz="1400" i="true">
                  <a:solidFill>
                    <a:srgbClr val="033990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Presented on the 17th June 2026  within the framework of the conference </a:t>
              </a:r>
              <a:r>
                <a:rPr lang="en-US" b="true" sz="1400" i="true">
                  <a:solidFill>
                    <a:srgbClr val="033990"/>
                  </a:solidFill>
                  <a:latin typeface="Montserrat Bold Italics"/>
                  <a:ea typeface="Montserrat Bold Italics"/>
                  <a:cs typeface="Montserrat Bold Italics"/>
                  <a:sym typeface="Montserrat Bold Italics"/>
                </a:rPr>
                <a:t>Managing Flash flood risks in the Mediterranean region</a:t>
              </a: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5292965" y="4390075"/>
            <a:ext cx="4315329" cy="3656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60"/>
              </a:lnSpc>
            </a:pPr>
            <a:r>
              <a:rPr lang="en-US" sz="19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Briefly present the institution: its legal nature (public agency, research centre, NGO, intergovernmental body…), its founding year, and its governance structure.</a:t>
            </a:r>
          </a:p>
          <a:p>
            <a:pPr algn="l" marL="0" indent="0" lvl="0">
              <a:lnSpc>
                <a:spcPts val="2660"/>
              </a:lnSpc>
            </a:pPr>
            <a:r>
              <a:rPr lang="en-US" sz="19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Indicate the geographical scope of its mandate — local, national, regional, or transnational — and the main territory or basin it covers</a:t>
            </a:r>
          </a:p>
          <a:p>
            <a:pPr algn="l">
              <a:lnSpc>
                <a:spcPts val="2660"/>
              </a:lnSpc>
            </a:pPr>
          </a:p>
        </p:txBody>
      </p:sp>
      <p:sp>
        <p:nvSpPr>
          <p:cNvPr name="TextBox 13" id="13"/>
          <p:cNvSpPr txBox="true"/>
          <p:nvPr/>
        </p:nvSpPr>
        <p:spPr>
          <a:xfrm rot="0">
            <a:off x="10355534" y="4390075"/>
            <a:ext cx="3914631" cy="2101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D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escribe the geographical area of intervention: countries, river basins, coastal zones, or administrative regions covered by the institution's activities.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413658" y="12754940"/>
            <a:ext cx="5548698" cy="3159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M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ention the institutional networks, alliances, or bilateral agreements the organisation belongs to at European, Mediterranean, or international level.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Include formal memberships in bodies such as UN agencies, river basin commissions, or professional associations.</a:t>
            </a:r>
          </a:p>
          <a:p>
            <a:pPr algn="l">
              <a:lnSpc>
                <a:spcPts val="2800"/>
              </a:lnSpc>
            </a:pPr>
          </a:p>
        </p:txBody>
      </p:sp>
      <p:sp>
        <p:nvSpPr>
          <p:cNvPr name="TextBox 15" id="15"/>
          <p:cNvSpPr txBox="true"/>
          <p:nvPr/>
        </p:nvSpPr>
        <p:spPr>
          <a:xfrm rot="0">
            <a:off x="8304136" y="12151689"/>
            <a:ext cx="5658220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Partnerships &amp; networks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4913080" y="840725"/>
            <a:ext cx="5293840" cy="124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0"/>
              </a:lnSpc>
            </a:pPr>
            <a:r>
              <a:rPr lang="en-US" b="true" sz="5000" spc="50">
                <a:solidFill>
                  <a:srgbClr val="F2A9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Institution name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095467" y="2289905"/>
            <a:ext cx="10929066" cy="330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sz="1999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(Full official name) · Country / Region · Member since [year]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5292965" y="3803489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Introduction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478403" y="3803489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Territorial scope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1163161" y="9019293"/>
            <a:ext cx="5394152" cy="35115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State the core legal or institutional mandate: what the organisation is officially tasked to do (e.g. flood risk management, environmental monitoring, civil protection).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Clarify the scope of authority: advisory, regulatory, operational, or research-oriented.</a:t>
            </a:r>
          </a:p>
          <a:p>
            <a:pPr algn="l">
              <a:lnSpc>
                <a:spcPts val="2800"/>
              </a:lnSpc>
            </a:pPr>
          </a:p>
        </p:txBody>
      </p:sp>
      <p:sp>
        <p:nvSpPr>
          <p:cNvPr name="TextBox 21" id="21"/>
          <p:cNvSpPr txBox="true"/>
          <p:nvPr/>
        </p:nvSpPr>
        <p:spPr>
          <a:xfrm rot="0">
            <a:off x="1163161" y="8444618"/>
            <a:ext cx="58464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Missions &amp; Mandates</a:t>
            </a:r>
          </a:p>
        </p:txBody>
      </p:sp>
      <p:grpSp>
        <p:nvGrpSpPr>
          <p:cNvPr name="Group 22" id="22"/>
          <p:cNvGrpSpPr/>
          <p:nvPr/>
        </p:nvGrpSpPr>
        <p:grpSpPr>
          <a:xfrm rot="0">
            <a:off x="1383046" y="17845511"/>
            <a:ext cx="12224954" cy="2002254"/>
            <a:chOff x="0" y="0"/>
            <a:chExt cx="16299938" cy="2669672"/>
          </a:xfrm>
        </p:grpSpPr>
        <p:grpSp>
          <p:nvGrpSpPr>
            <p:cNvPr name="Group 23" id="23"/>
            <p:cNvGrpSpPr/>
            <p:nvPr/>
          </p:nvGrpSpPr>
          <p:grpSpPr>
            <a:xfrm rot="0">
              <a:off x="0" y="165380"/>
              <a:ext cx="16299938" cy="2504292"/>
              <a:chOff x="0" y="0"/>
              <a:chExt cx="15682862" cy="2409486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15682864" cy="2409485"/>
              </a:xfrm>
              <a:custGeom>
                <a:avLst/>
                <a:gdLst/>
                <a:ahLst/>
                <a:cxnLst/>
                <a:rect r="r" b="b" t="t" l="l"/>
                <a:pathLst>
                  <a:path h="2409485" w="15682864">
                    <a:moveTo>
                      <a:pt x="53932" y="1841477"/>
                    </a:moveTo>
                    <a:cubicBezTo>
                      <a:pt x="53932" y="1841477"/>
                      <a:pt x="-9098" y="1594913"/>
                      <a:pt x="1120" y="1208253"/>
                    </a:cubicBezTo>
                    <a:cubicBezTo>
                      <a:pt x="9553" y="984462"/>
                      <a:pt x="55935" y="638823"/>
                      <a:pt x="55935" y="638823"/>
                    </a:cubicBezTo>
                    <a:cubicBezTo>
                      <a:pt x="73135" y="495957"/>
                      <a:pt x="47587" y="331357"/>
                      <a:pt x="172287" y="217416"/>
                    </a:cubicBezTo>
                    <a:cubicBezTo>
                      <a:pt x="337696" y="66279"/>
                      <a:pt x="612545" y="-6509"/>
                      <a:pt x="14795021" y="456"/>
                    </a:cubicBezTo>
                    <a:cubicBezTo>
                      <a:pt x="15011771" y="10310"/>
                      <a:pt x="15216085" y="29972"/>
                      <a:pt x="15350274" y="95181"/>
                    </a:cubicBezTo>
                    <a:cubicBezTo>
                      <a:pt x="15606319" y="219611"/>
                      <a:pt x="15688095" y="452651"/>
                      <a:pt x="15682607" y="698175"/>
                    </a:cubicBezTo>
                    <a:cubicBezTo>
                      <a:pt x="15682607" y="698175"/>
                      <a:pt x="15639318" y="1006564"/>
                      <a:pt x="15646752" y="1242098"/>
                    </a:cubicBezTo>
                    <a:cubicBezTo>
                      <a:pt x="15653876" y="1583279"/>
                      <a:pt x="15661032" y="1778882"/>
                      <a:pt x="15661032" y="1778882"/>
                    </a:cubicBezTo>
                    <a:cubicBezTo>
                      <a:pt x="15644351" y="1994614"/>
                      <a:pt x="15529706" y="2205225"/>
                      <a:pt x="15332838" y="2316850"/>
                    </a:cubicBezTo>
                    <a:cubicBezTo>
                      <a:pt x="15182486" y="2402098"/>
                      <a:pt x="14984454" y="2417196"/>
                      <a:pt x="11919715" y="2406454"/>
                    </a:cubicBezTo>
                    <a:cubicBezTo>
                      <a:pt x="636854" y="2401178"/>
                      <a:pt x="375506" y="2435031"/>
                      <a:pt x="245180" y="2325873"/>
                    </a:cubicBezTo>
                    <a:cubicBezTo>
                      <a:pt x="136669" y="2234988"/>
                      <a:pt x="72697" y="2041676"/>
                      <a:pt x="53932" y="1841477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sp>
          <p:nvSpPr>
            <p:cNvPr name="TextBox 25" id="25"/>
            <p:cNvSpPr txBox="true"/>
            <p:nvPr/>
          </p:nvSpPr>
          <p:spPr>
            <a:xfrm rot="0">
              <a:off x="639867" y="948949"/>
              <a:ext cx="5173604" cy="1380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Contact person</a:t>
              </a: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Name, Title</a:t>
              </a: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email@institution.org</a:t>
              </a:r>
            </a:p>
          </p:txBody>
        </p:sp>
        <p:sp>
          <p:nvSpPr>
            <p:cNvPr name="TextBox 26" id="26"/>
            <p:cNvSpPr txBox="true"/>
            <p:nvPr/>
          </p:nvSpPr>
          <p:spPr>
            <a:xfrm rot="0">
              <a:off x="2878306" y="-38100"/>
              <a:ext cx="10251673" cy="5376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b="true" sz="2499">
                  <a:solidFill>
                    <a:srgbClr val="003399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Contact &amp; further information</a:t>
              </a:r>
            </a:p>
          </p:txBody>
        </p:sp>
        <p:sp>
          <p:nvSpPr>
            <p:cNvPr name="TextBox 27" id="27"/>
            <p:cNvSpPr txBox="true"/>
            <p:nvPr/>
          </p:nvSpPr>
          <p:spPr>
            <a:xfrm rot="0">
              <a:off x="5813471" y="982134"/>
              <a:ext cx="5173604" cy="9101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Website</a:t>
              </a: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www.institution.org</a:t>
              </a:r>
            </a:p>
          </p:txBody>
        </p:sp>
        <p:sp>
          <p:nvSpPr>
            <p:cNvPr name="TextBox 28" id="28"/>
            <p:cNvSpPr txBox="true"/>
            <p:nvPr/>
          </p:nvSpPr>
          <p:spPr>
            <a:xfrm rot="0">
              <a:off x="10585317" y="948949"/>
              <a:ext cx="5173604" cy="1380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Social media</a:t>
              </a: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@institution - Linkedin</a:t>
              </a: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ResearchGate</a:t>
              </a: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8037663" y="8618969"/>
            <a:ext cx="8099673" cy="2175150"/>
            <a:chOff x="0" y="0"/>
            <a:chExt cx="8431767" cy="2264333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431768" cy="2264332"/>
            </a:xfrm>
            <a:custGeom>
              <a:avLst/>
              <a:gdLst/>
              <a:ahLst/>
              <a:cxnLst/>
              <a:rect r="r" b="b" t="t" l="l"/>
              <a:pathLst>
                <a:path h="2264332" w="8431768">
                  <a:moveTo>
                    <a:pt x="53932" y="1696324"/>
                  </a:moveTo>
                  <a:cubicBezTo>
                    <a:pt x="53932" y="1696324"/>
                    <a:pt x="-9098" y="1449760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7543926" y="456"/>
                  </a:cubicBezTo>
                  <a:cubicBezTo>
                    <a:pt x="7760674" y="10310"/>
                    <a:pt x="7964990" y="29972"/>
                    <a:pt x="8099178" y="95181"/>
                  </a:cubicBezTo>
                  <a:cubicBezTo>
                    <a:pt x="8355223" y="219611"/>
                    <a:pt x="8436999" y="452651"/>
                    <a:pt x="8431512" y="698175"/>
                  </a:cubicBezTo>
                  <a:cubicBezTo>
                    <a:pt x="8431512" y="698175"/>
                    <a:pt x="8388224" y="1006564"/>
                    <a:pt x="8395657" y="1242098"/>
                  </a:cubicBezTo>
                  <a:cubicBezTo>
                    <a:pt x="8402780" y="1438126"/>
                    <a:pt x="8409936" y="1633729"/>
                    <a:pt x="8409936" y="1633729"/>
                  </a:cubicBezTo>
                  <a:cubicBezTo>
                    <a:pt x="8393255" y="1849461"/>
                    <a:pt x="8278611" y="2060073"/>
                    <a:pt x="8081742" y="2171697"/>
                  </a:cubicBezTo>
                  <a:cubicBezTo>
                    <a:pt x="7931390" y="2256945"/>
                    <a:pt x="7733360" y="2272043"/>
                    <a:pt x="6144944" y="2261302"/>
                  </a:cubicBezTo>
                  <a:cubicBezTo>
                    <a:pt x="636854" y="2256025"/>
                    <a:pt x="375506" y="2289878"/>
                    <a:pt x="245180" y="2180720"/>
                  </a:cubicBezTo>
                  <a:cubicBezTo>
                    <a:pt x="136669" y="2089835"/>
                    <a:pt x="72697" y="1896523"/>
                    <a:pt x="53932" y="1696324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31" id="31"/>
          <p:cNvSpPr txBox="true"/>
          <p:nvPr/>
        </p:nvSpPr>
        <p:spPr>
          <a:xfrm rot="0">
            <a:off x="8634792" y="9035830"/>
            <a:ext cx="5394152" cy="1397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List the main European (Interreg, Horizon, LIFE…) or regional projects in wh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ich the institution is currently a partner or lead partner.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8634792" y="8461155"/>
            <a:ext cx="58464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European &amp; regional projects</a:t>
            </a:r>
          </a:p>
        </p:txBody>
      </p:sp>
      <p:grpSp>
        <p:nvGrpSpPr>
          <p:cNvPr name="Group 33" id="33"/>
          <p:cNvGrpSpPr/>
          <p:nvPr/>
        </p:nvGrpSpPr>
        <p:grpSpPr>
          <a:xfrm rot="0">
            <a:off x="-2084187" y="13296019"/>
            <a:ext cx="8749501" cy="3711437"/>
            <a:chOff x="0" y="0"/>
            <a:chExt cx="8940635" cy="3792514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8940637" cy="3792513"/>
            </a:xfrm>
            <a:custGeom>
              <a:avLst/>
              <a:gdLst/>
              <a:ahLst/>
              <a:cxnLst/>
              <a:rect r="r" b="b" t="t" l="l"/>
              <a:pathLst>
                <a:path h="3792513" w="8940637">
                  <a:moveTo>
                    <a:pt x="53932" y="3224505"/>
                  </a:moveTo>
                  <a:cubicBezTo>
                    <a:pt x="53932" y="3224505"/>
                    <a:pt x="-9098" y="2977941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8052795" y="456"/>
                  </a:cubicBezTo>
                  <a:cubicBezTo>
                    <a:pt x="8269543" y="10310"/>
                    <a:pt x="8473858" y="29972"/>
                    <a:pt x="8608047" y="95181"/>
                  </a:cubicBezTo>
                  <a:cubicBezTo>
                    <a:pt x="8864092" y="219611"/>
                    <a:pt x="8945868" y="452651"/>
                    <a:pt x="8940380" y="698175"/>
                  </a:cubicBezTo>
                  <a:cubicBezTo>
                    <a:pt x="8940380" y="698175"/>
                    <a:pt x="8897092" y="1006564"/>
                    <a:pt x="8904525" y="1242098"/>
                  </a:cubicBezTo>
                  <a:cubicBezTo>
                    <a:pt x="8911649" y="2966307"/>
                    <a:pt x="8918805" y="3161909"/>
                    <a:pt x="8918805" y="3161909"/>
                  </a:cubicBezTo>
                  <a:cubicBezTo>
                    <a:pt x="8902124" y="3377642"/>
                    <a:pt x="8787480" y="3588253"/>
                    <a:pt x="8590611" y="3699878"/>
                  </a:cubicBezTo>
                  <a:cubicBezTo>
                    <a:pt x="8440259" y="3785126"/>
                    <a:pt x="8242228" y="3800224"/>
                    <a:pt x="6550207" y="3789482"/>
                  </a:cubicBezTo>
                  <a:cubicBezTo>
                    <a:pt x="636854" y="3784205"/>
                    <a:pt x="375506" y="3818059"/>
                    <a:pt x="245180" y="3708901"/>
                  </a:cubicBezTo>
                  <a:cubicBezTo>
                    <a:pt x="136669" y="3618016"/>
                    <a:pt x="72697" y="3424704"/>
                    <a:pt x="53932" y="3224505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35" id="35"/>
          <p:cNvSpPr txBox="true"/>
          <p:nvPr/>
        </p:nvSpPr>
        <p:spPr>
          <a:xfrm rot="0">
            <a:off x="916347" y="13940794"/>
            <a:ext cx="5548698" cy="2806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Describe the mai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n strategic orientations for the coming years: 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thematic priorities, 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planned investments, 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target geographies,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or ongoing reform processes.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</a:p>
        </p:txBody>
      </p:sp>
      <p:sp>
        <p:nvSpPr>
          <p:cNvPr name="TextBox 36" id="36"/>
          <p:cNvSpPr txBox="true"/>
          <p:nvPr/>
        </p:nvSpPr>
        <p:spPr>
          <a:xfrm rot="0">
            <a:off x="916347" y="13099043"/>
            <a:ext cx="5658220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Strategic priorities 2025-2030</a:t>
            </a:r>
          </a:p>
        </p:txBody>
      </p:sp>
      <p:sp>
        <p:nvSpPr>
          <p:cNvPr name="Freeform 37" id="37"/>
          <p:cNvSpPr/>
          <p:nvPr/>
        </p:nvSpPr>
        <p:spPr>
          <a:xfrm flipH="false" flipV="false" rot="0">
            <a:off x="11644776" y="212811"/>
            <a:ext cx="3376893" cy="1418192"/>
          </a:xfrm>
          <a:custGeom>
            <a:avLst/>
            <a:gdLst/>
            <a:ahLst/>
            <a:cxnLst/>
            <a:rect r="r" b="b" t="t" l="l"/>
            <a:pathLst>
              <a:path h="1418192" w="3376893">
                <a:moveTo>
                  <a:pt x="0" y="0"/>
                </a:moveTo>
                <a:lnTo>
                  <a:pt x="3376893" y="0"/>
                </a:lnTo>
                <a:lnTo>
                  <a:pt x="3376893" y="1418192"/>
                </a:lnTo>
                <a:lnTo>
                  <a:pt x="0" y="141819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-391584" y="7359214"/>
            <a:ext cx="3807168" cy="599629"/>
          </a:xfrm>
          <a:custGeom>
            <a:avLst/>
            <a:gdLst/>
            <a:ahLst/>
            <a:cxnLst/>
            <a:rect r="r" b="b" t="t" l="l"/>
            <a:pathLst>
              <a:path h="599629" w="3807168">
                <a:moveTo>
                  <a:pt x="0" y="0"/>
                </a:moveTo>
                <a:lnTo>
                  <a:pt x="3807168" y="0"/>
                </a:lnTo>
                <a:lnTo>
                  <a:pt x="3807168" y="599629"/>
                </a:lnTo>
                <a:lnTo>
                  <a:pt x="0" y="59962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9" id="39"/>
          <p:cNvGrpSpPr/>
          <p:nvPr/>
        </p:nvGrpSpPr>
        <p:grpSpPr>
          <a:xfrm rot="0">
            <a:off x="977244" y="4216239"/>
            <a:ext cx="2790035" cy="2790035"/>
            <a:chOff x="0" y="0"/>
            <a:chExt cx="812800" cy="812800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5"/>
              <a:stretch>
                <a:fillRect l="-78303" t="0" r="-78303" b="0"/>
              </a:stretch>
            </a:blipFill>
          </p:spPr>
        </p:sp>
      </p:grpSp>
      <p:sp>
        <p:nvSpPr>
          <p:cNvPr name="TextBox 41" id="41"/>
          <p:cNvSpPr txBox="true"/>
          <p:nvPr/>
        </p:nvSpPr>
        <p:spPr>
          <a:xfrm rot="-595561">
            <a:off x="850975" y="3407077"/>
            <a:ext cx="2482416" cy="83149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Add your logo here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E9F2F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1927423" y="3976153"/>
            <a:ext cx="12803630" cy="4325590"/>
            <a:chOff x="0" y="0"/>
            <a:chExt cx="13083327" cy="4420083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13083329" cy="4420083"/>
            </a:xfrm>
            <a:custGeom>
              <a:avLst/>
              <a:gdLst/>
              <a:ahLst/>
              <a:cxnLst/>
              <a:rect r="r" b="b" t="t" l="l"/>
              <a:pathLst>
                <a:path h="4420083" w="13083329">
                  <a:moveTo>
                    <a:pt x="53932" y="3852075"/>
                  </a:moveTo>
                  <a:cubicBezTo>
                    <a:pt x="53932" y="3852075"/>
                    <a:pt x="-9098" y="3605511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12195487" y="456"/>
                  </a:cubicBezTo>
                  <a:cubicBezTo>
                    <a:pt x="12412235" y="10310"/>
                    <a:pt x="12616550" y="29972"/>
                    <a:pt x="12750739" y="95181"/>
                  </a:cubicBezTo>
                  <a:cubicBezTo>
                    <a:pt x="13006784" y="219611"/>
                    <a:pt x="13088559" y="452651"/>
                    <a:pt x="13083073" y="698175"/>
                  </a:cubicBezTo>
                  <a:cubicBezTo>
                    <a:pt x="13083073" y="698175"/>
                    <a:pt x="13039784" y="1006564"/>
                    <a:pt x="13047218" y="1242098"/>
                  </a:cubicBezTo>
                  <a:cubicBezTo>
                    <a:pt x="13054341" y="3593876"/>
                    <a:pt x="13061497" y="3789479"/>
                    <a:pt x="13061497" y="3789479"/>
                  </a:cubicBezTo>
                  <a:cubicBezTo>
                    <a:pt x="13044816" y="4005211"/>
                    <a:pt x="12930172" y="4215823"/>
                    <a:pt x="12733303" y="4327447"/>
                  </a:cubicBezTo>
                  <a:cubicBezTo>
                    <a:pt x="12582951" y="4412696"/>
                    <a:pt x="12384920" y="4427794"/>
                    <a:pt x="9849446" y="4417052"/>
                  </a:cubicBezTo>
                  <a:cubicBezTo>
                    <a:pt x="636854" y="4411775"/>
                    <a:pt x="375506" y="4445628"/>
                    <a:pt x="245180" y="4336471"/>
                  </a:cubicBezTo>
                  <a:cubicBezTo>
                    <a:pt x="136669" y="4245585"/>
                    <a:pt x="72697" y="4052274"/>
                    <a:pt x="53932" y="3852075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7560000" y="12377115"/>
            <a:ext cx="8749501" cy="3711437"/>
            <a:chOff x="0" y="0"/>
            <a:chExt cx="8940635" cy="3792514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8940637" cy="3792513"/>
            </a:xfrm>
            <a:custGeom>
              <a:avLst/>
              <a:gdLst/>
              <a:ahLst/>
              <a:cxnLst/>
              <a:rect r="r" b="b" t="t" l="l"/>
              <a:pathLst>
                <a:path h="3792513" w="8940637">
                  <a:moveTo>
                    <a:pt x="53932" y="3224505"/>
                  </a:moveTo>
                  <a:cubicBezTo>
                    <a:pt x="53932" y="3224505"/>
                    <a:pt x="-9098" y="2977941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8052795" y="456"/>
                  </a:cubicBezTo>
                  <a:cubicBezTo>
                    <a:pt x="8269543" y="10310"/>
                    <a:pt x="8473858" y="29972"/>
                    <a:pt x="8608047" y="95181"/>
                  </a:cubicBezTo>
                  <a:cubicBezTo>
                    <a:pt x="8864092" y="219611"/>
                    <a:pt x="8945868" y="452651"/>
                    <a:pt x="8940380" y="698175"/>
                  </a:cubicBezTo>
                  <a:cubicBezTo>
                    <a:pt x="8940380" y="698175"/>
                    <a:pt x="8897092" y="1006564"/>
                    <a:pt x="8904525" y="1242098"/>
                  </a:cubicBezTo>
                  <a:cubicBezTo>
                    <a:pt x="8911649" y="2966307"/>
                    <a:pt x="8918805" y="3161909"/>
                    <a:pt x="8918805" y="3161909"/>
                  </a:cubicBezTo>
                  <a:cubicBezTo>
                    <a:pt x="8902124" y="3377642"/>
                    <a:pt x="8787480" y="3588253"/>
                    <a:pt x="8590611" y="3699878"/>
                  </a:cubicBezTo>
                  <a:cubicBezTo>
                    <a:pt x="8440259" y="3785126"/>
                    <a:pt x="8242228" y="3800224"/>
                    <a:pt x="6550207" y="3789482"/>
                  </a:cubicBezTo>
                  <a:cubicBezTo>
                    <a:pt x="636854" y="3784205"/>
                    <a:pt x="375506" y="3818059"/>
                    <a:pt x="245180" y="3708901"/>
                  </a:cubicBezTo>
                  <a:cubicBezTo>
                    <a:pt x="136669" y="3618016"/>
                    <a:pt x="72697" y="3424704"/>
                    <a:pt x="53932" y="3224505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6" id="6"/>
          <p:cNvGrpSpPr/>
          <p:nvPr/>
        </p:nvGrpSpPr>
        <p:grpSpPr>
          <a:xfrm rot="0">
            <a:off x="-1241852" y="8618969"/>
            <a:ext cx="8251511" cy="3737912"/>
            <a:chOff x="0" y="0"/>
            <a:chExt cx="8431767" cy="3819567"/>
          </a:xfrm>
        </p:grpSpPr>
        <p:sp>
          <p:nvSpPr>
            <p:cNvPr name="Freeform 7" id="7"/>
            <p:cNvSpPr/>
            <p:nvPr/>
          </p:nvSpPr>
          <p:spPr>
            <a:xfrm flipH="false" flipV="false" rot="0">
              <a:off x="0" y="0"/>
              <a:ext cx="8431768" cy="3819566"/>
            </a:xfrm>
            <a:custGeom>
              <a:avLst/>
              <a:gdLst/>
              <a:ahLst/>
              <a:cxnLst/>
              <a:rect r="r" b="b" t="t" l="l"/>
              <a:pathLst>
                <a:path h="3819566" w="8431768">
                  <a:moveTo>
                    <a:pt x="53932" y="3251558"/>
                  </a:moveTo>
                  <a:cubicBezTo>
                    <a:pt x="53932" y="3251558"/>
                    <a:pt x="-9098" y="3004994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7543926" y="456"/>
                  </a:cubicBezTo>
                  <a:cubicBezTo>
                    <a:pt x="7760674" y="10310"/>
                    <a:pt x="7964990" y="29972"/>
                    <a:pt x="8099178" y="95181"/>
                  </a:cubicBezTo>
                  <a:cubicBezTo>
                    <a:pt x="8355223" y="219611"/>
                    <a:pt x="8436999" y="452651"/>
                    <a:pt x="8431512" y="698175"/>
                  </a:cubicBezTo>
                  <a:cubicBezTo>
                    <a:pt x="8431512" y="698175"/>
                    <a:pt x="8388224" y="1006564"/>
                    <a:pt x="8395657" y="1242098"/>
                  </a:cubicBezTo>
                  <a:cubicBezTo>
                    <a:pt x="8402780" y="2993360"/>
                    <a:pt x="8409936" y="3188963"/>
                    <a:pt x="8409936" y="3188963"/>
                  </a:cubicBezTo>
                  <a:cubicBezTo>
                    <a:pt x="8393255" y="3404695"/>
                    <a:pt x="8278611" y="3615306"/>
                    <a:pt x="8081742" y="3726931"/>
                  </a:cubicBezTo>
                  <a:cubicBezTo>
                    <a:pt x="7931390" y="3812179"/>
                    <a:pt x="7733360" y="3827277"/>
                    <a:pt x="6144944" y="3816536"/>
                  </a:cubicBezTo>
                  <a:cubicBezTo>
                    <a:pt x="636854" y="3811259"/>
                    <a:pt x="375506" y="3845112"/>
                    <a:pt x="245180" y="3735954"/>
                  </a:cubicBezTo>
                  <a:cubicBezTo>
                    <a:pt x="136669" y="3645069"/>
                    <a:pt x="72697" y="3451757"/>
                    <a:pt x="53932" y="3251558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grpSp>
        <p:nvGrpSpPr>
          <p:cNvPr name="Group 8" id="8"/>
          <p:cNvGrpSpPr/>
          <p:nvPr/>
        </p:nvGrpSpPr>
        <p:grpSpPr>
          <a:xfrm rot="0">
            <a:off x="701977" y="672651"/>
            <a:ext cx="3535697" cy="1448193"/>
            <a:chOff x="0" y="0"/>
            <a:chExt cx="4714262" cy="1930924"/>
          </a:xfrm>
        </p:grpSpPr>
        <p:grpSp>
          <p:nvGrpSpPr>
            <p:cNvPr name="Group 9" id="9"/>
            <p:cNvGrpSpPr/>
            <p:nvPr/>
          </p:nvGrpSpPr>
          <p:grpSpPr>
            <a:xfrm rot="0">
              <a:off x="0" y="0"/>
              <a:ext cx="4714262" cy="1930924"/>
              <a:chOff x="0" y="0"/>
              <a:chExt cx="10228802" cy="4189635"/>
            </a:xfrm>
          </p:grpSpPr>
          <p:sp>
            <p:nvSpPr>
              <p:cNvPr name="Freeform 10" id="10"/>
              <p:cNvSpPr/>
              <p:nvPr/>
            </p:nvSpPr>
            <p:spPr>
              <a:xfrm flipH="false" flipV="false" rot="0">
                <a:off x="0" y="0"/>
                <a:ext cx="10228804" cy="4189634"/>
              </a:xfrm>
              <a:custGeom>
                <a:avLst/>
                <a:gdLst/>
                <a:ahLst/>
                <a:cxnLst/>
                <a:rect r="r" b="b" t="t" l="l"/>
                <a:pathLst>
                  <a:path h="4189634" w="10228804">
                    <a:moveTo>
                      <a:pt x="53932" y="3621626"/>
                    </a:moveTo>
                    <a:cubicBezTo>
                      <a:pt x="53932" y="3621626"/>
                      <a:pt x="-9098" y="3375061"/>
                      <a:pt x="1120" y="1208253"/>
                    </a:cubicBezTo>
                    <a:cubicBezTo>
                      <a:pt x="9553" y="984462"/>
                      <a:pt x="55935" y="638823"/>
                      <a:pt x="55935" y="638823"/>
                    </a:cubicBezTo>
                    <a:cubicBezTo>
                      <a:pt x="73135" y="495957"/>
                      <a:pt x="47587" y="331357"/>
                      <a:pt x="172287" y="217416"/>
                    </a:cubicBezTo>
                    <a:cubicBezTo>
                      <a:pt x="337696" y="66279"/>
                      <a:pt x="612545" y="-6509"/>
                      <a:pt x="9340962" y="456"/>
                    </a:cubicBezTo>
                    <a:cubicBezTo>
                      <a:pt x="9557710" y="10310"/>
                      <a:pt x="9762025" y="29972"/>
                      <a:pt x="9896214" y="95181"/>
                    </a:cubicBezTo>
                    <a:cubicBezTo>
                      <a:pt x="10152259" y="219611"/>
                      <a:pt x="10234035" y="452651"/>
                      <a:pt x="10228547" y="698175"/>
                    </a:cubicBezTo>
                    <a:cubicBezTo>
                      <a:pt x="10228547" y="698175"/>
                      <a:pt x="10185259" y="1006564"/>
                      <a:pt x="10192693" y="1242098"/>
                    </a:cubicBezTo>
                    <a:cubicBezTo>
                      <a:pt x="10199816" y="3363427"/>
                      <a:pt x="10206972" y="3559030"/>
                      <a:pt x="10206972" y="3559030"/>
                    </a:cubicBezTo>
                    <a:cubicBezTo>
                      <a:pt x="10190291" y="3774762"/>
                      <a:pt x="10075647" y="3985374"/>
                      <a:pt x="9878778" y="4096998"/>
                    </a:cubicBezTo>
                    <a:cubicBezTo>
                      <a:pt x="9728426" y="4182247"/>
                      <a:pt x="9530395" y="4197345"/>
                      <a:pt x="7576103" y="4186603"/>
                    </a:cubicBezTo>
                    <a:cubicBezTo>
                      <a:pt x="636854" y="4181326"/>
                      <a:pt x="375506" y="4215180"/>
                      <a:pt x="245180" y="4106021"/>
                    </a:cubicBezTo>
                    <a:cubicBezTo>
                      <a:pt x="136669" y="4015137"/>
                      <a:pt x="72697" y="3821825"/>
                      <a:pt x="53932" y="3621626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sp>
          <p:nvSpPr>
            <p:cNvPr name="TextBox 11" id="11"/>
            <p:cNvSpPr txBox="true"/>
            <p:nvPr/>
          </p:nvSpPr>
          <p:spPr>
            <a:xfrm rot="0">
              <a:off x="303197" y="135094"/>
              <a:ext cx="4168084" cy="1632162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just">
                <a:lnSpc>
                  <a:spcPts val="1960"/>
                </a:lnSpc>
              </a:pPr>
              <a:r>
                <a:rPr lang="en-US" sz="1400" i="true">
                  <a:solidFill>
                    <a:srgbClr val="033990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Présenté le 17 juin 2026</a:t>
              </a:r>
            </a:p>
            <a:p>
              <a:pPr algn="just">
                <a:lnSpc>
                  <a:spcPts val="1960"/>
                </a:lnSpc>
              </a:pPr>
              <a:r>
                <a:rPr lang="en-US" sz="1400" i="true">
                  <a:solidFill>
                    <a:srgbClr val="033990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 dans le cadre de la conférence</a:t>
              </a:r>
            </a:p>
            <a:p>
              <a:pPr algn="just">
                <a:lnSpc>
                  <a:spcPts val="1960"/>
                </a:lnSpc>
              </a:pPr>
              <a:r>
                <a:rPr lang="en-US" sz="1400" i="true">
                  <a:solidFill>
                    <a:srgbClr val="033990"/>
                  </a:solidFill>
                  <a:latin typeface="Montserrat Italics"/>
                  <a:ea typeface="Montserrat Italics"/>
                  <a:cs typeface="Montserrat Italics"/>
                  <a:sym typeface="Montserrat Italics"/>
                </a:rPr>
                <a:t> </a:t>
              </a:r>
              <a:r>
                <a:rPr lang="en-US" b="true" sz="1400" i="true">
                  <a:solidFill>
                    <a:srgbClr val="033990"/>
                  </a:solidFill>
                  <a:latin typeface="Montserrat Bold Italics"/>
                  <a:ea typeface="Montserrat Bold Italics"/>
                  <a:cs typeface="Montserrat Bold Italics"/>
                  <a:sym typeface="Montserrat Bold Italics"/>
                </a:rPr>
                <a:t>« Gestion des risques de crues soudaines dans la région méditerranéenne »</a:t>
              </a:r>
            </a:p>
          </p:txBody>
        </p:sp>
      </p:grpSp>
      <p:sp>
        <p:nvSpPr>
          <p:cNvPr name="TextBox 12" id="12"/>
          <p:cNvSpPr txBox="true"/>
          <p:nvPr/>
        </p:nvSpPr>
        <p:spPr>
          <a:xfrm rot="0">
            <a:off x="5292965" y="4178139"/>
            <a:ext cx="4557557" cy="49904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0" indent="0" lvl="0">
              <a:lnSpc>
                <a:spcPts val="2660"/>
              </a:lnSpc>
            </a:pPr>
            <a:r>
              <a:rPr lang="en-US" sz="19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P</a:t>
            </a:r>
            <a:r>
              <a:rPr lang="en-US" sz="19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résentez brièvement l’institution : sa nature juridique  (agence publique, centre de recherche, ONG,  organisation intergouvernementale, etc.), son année de création et sa structure de gouvernance.</a:t>
            </a:r>
          </a:p>
          <a:p>
            <a:pPr algn="l" marL="0" indent="0" lvl="0">
              <a:lnSpc>
                <a:spcPts val="2660"/>
              </a:lnSpc>
            </a:pPr>
          </a:p>
          <a:p>
            <a:pPr algn="l" marL="0" indent="0" lvl="0">
              <a:lnSpc>
                <a:spcPts val="2660"/>
              </a:lnSpc>
            </a:pPr>
            <a:r>
              <a:rPr lang="en-US" sz="19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Indiquez l’étendue géographique de son mandat — local, national,</a:t>
            </a:r>
          </a:p>
          <a:p>
            <a:pPr algn="l" marL="0" indent="0" lvl="0">
              <a:lnSpc>
                <a:spcPts val="2660"/>
              </a:lnSpc>
            </a:pPr>
            <a:r>
              <a:rPr lang="en-US" sz="19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 régional ou transnational — ainsi que le principal territoire</a:t>
            </a:r>
          </a:p>
          <a:p>
            <a:pPr algn="l" marL="0" indent="0" lvl="0">
              <a:lnSpc>
                <a:spcPts val="2660"/>
              </a:lnSpc>
            </a:pPr>
            <a:r>
              <a:rPr lang="en-US" sz="19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 ou bassin couvert.</a:t>
            </a:r>
          </a:p>
          <a:p>
            <a:pPr algn="l" marL="0" indent="0" lvl="0">
              <a:lnSpc>
                <a:spcPts val="2660"/>
              </a:lnSpc>
            </a:pPr>
          </a:p>
          <a:p>
            <a:pPr algn="l" marL="0" indent="0" lvl="0">
              <a:lnSpc>
                <a:spcPts val="2660"/>
              </a:lnSpc>
            </a:pPr>
          </a:p>
          <a:p>
            <a:pPr algn="l">
              <a:lnSpc>
                <a:spcPts val="2660"/>
              </a:lnSpc>
            </a:pPr>
          </a:p>
        </p:txBody>
      </p:sp>
      <p:sp>
        <p:nvSpPr>
          <p:cNvPr name="TextBox 13" id="13"/>
          <p:cNvSpPr txBox="true"/>
          <p:nvPr/>
        </p:nvSpPr>
        <p:spPr>
          <a:xfrm rot="0">
            <a:off x="10355534" y="4390075"/>
            <a:ext cx="4125756" cy="21018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Dé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crivez la zone géographique d’intervention :  pays, bassins fluviaux, zones côtières ou régions administratives couvertes par les activités de l’institution.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8037663" y="12735890"/>
            <a:ext cx="6396860" cy="31591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M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entionnez les réseaux institutionnels,  alliances ou accords bilatéraux auxquels l’organisation appartient au niveau européen,  méditerranéen ou international.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 Incluez les adhésions formelles à des organismes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 tels que les agences des Nations unies,  les commissions de bassin fluvial ou les associations professionnelles.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304136" y="12151689"/>
            <a:ext cx="5658220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Partenariats &amp; réseaux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4913080" y="840725"/>
            <a:ext cx="5293840" cy="1244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0"/>
              </a:lnSpc>
            </a:pPr>
            <a:r>
              <a:rPr lang="en-US" b="true" sz="5000" spc="50">
                <a:solidFill>
                  <a:srgbClr val="F2A900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Nom de l’institution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2095467" y="2289905"/>
            <a:ext cx="10929066" cy="3302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799"/>
              </a:lnSpc>
            </a:pPr>
            <a:r>
              <a:rPr lang="en-US" sz="1999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(Nom officiel complet) · Pays / Région · Membre depuis [année]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5292965" y="3616164"/>
            <a:ext cx="27446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Introduction</a:t>
            </a:r>
          </a:p>
        </p:txBody>
      </p:sp>
      <p:sp>
        <p:nvSpPr>
          <p:cNvPr name="TextBox 19" id="19"/>
          <p:cNvSpPr txBox="true"/>
          <p:nvPr/>
        </p:nvSpPr>
        <p:spPr>
          <a:xfrm rot="0">
            <a:off x="10522531" y="3616164"/>
            <a:ext cx="3791761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Champ territorial</a:t>
            </a:r>
          </a:p>
        </p:txBody>
      </p:sp>
      <p:sp>
        <p:nvSpPr>
          <p:cNvPr name="TextBox 20" id="20"/>
          <p:cNvSpPr txBox="true"/>
          <p:nvPr/>
        </p:nvSpPr>
        <p:spPr>
          <a:xfrm rot="0">
            <a:off x="701977" y="9019293"/>
            <a:ext cx="6307682" cy="3863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Indiquez le mandat juridique ou institutionnel principal : les missions officiellement confiées à l’organisation (par exemple : gestion des risques d’inondation,  surveillance environnementale,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 protection civile).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P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récisez le champ d’autorité : consultatif, réglementaire, opérationnel ou orienté recherche.</a:t>
            </a:r>
          </a:p>
          <a:p>
            <a:pPr algn="l">
              <a:lnSpc>
                <a:spcPts val="2800"/>
              </a:lnSpc>
            </a:pPr>
          </a:p>
          <a:p>
            <a:pPr algn="l">
              <a:lnSpc>
                <a:spcPts val="2800"/>
              </a:lnSpc>
            </a:pPr>
          </a:p>
        </p:txBody>
      </p:sp>
      <p:sp>
        <p:nvSpPr>
          <p:cNvPr name="TextBox 21" id="21"/>
          <p:cNvSpPr txBox="true"/>
          <p:nvPr/>
        </p:nvSpPr>
        <p:spPr>
          <a:xfrm rot="0">
            <a:off x="767447" y="8393543"/>
            <a:ext cx="58464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Missions &amp; Mandats</a:t>
            </a:r>
          </a:p>
        </p:txBody>
      </p:sp>
      <p:grpSp>
        <p:nvGrpSpPr>
          <p:cNvPr name="Group 22" id="22"/>
          <p:cNvGrpSpPr/>
          <p:nvPr/>
        </p:nvGrpSpPr>
        <p:grpSpPr>
          <a:xfrm rot="0">
            <a:off x="1383046" y="17845511"/>
            <a:ext cx="12224954" cy="2002254"/>
            <a:chOff x="0" y="0"/>
            <a:chExt cx="16299938" cy="2669672"/>
          </a:xfrm>
        </p:grpSpPr>
        <p:grpSp>
          <p:nvGrpSpPr>
            <p:cNvPr name="Group 23" id="23"/>
            <p:cNvGrpSpPr/>
            <p:nvPr/>
          </p:nvGrpSpPr>
          <p:grpSpPr>
            <a:xfrm rot="0">
              <a:off x="0" y="165380"/>
              <a:ext cx="16299938" cy="2504292"/>
              <a:chOff x="0" y="0"/>
              <a:chExt cx="15682862" cy="2409486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15682864" cy="2409485"/>
              </a:xfrm>
              <a:custGeom>
                <a:avLst/>
                <a:gdLst/>
                <a:ahLst/>
                <a:cxnLst/>
                <a:rect r="r" b="b" t="t" l="l"/>
                <a:pathLst>
                  <a:path h="2409485" w="15682864">
                    <a:moveTo>
                      <a:pt x="53932" y="1841477"/>
                    </a:moveTo>
                    <a:cubicBezTo>
                      <a:pt x="53932" y="1841477"/>
                      <a:pt x="-9098" y="1594913"/>
                      <a:pt x="1120" y="1208253"/>
                    </a:cubicBezTo>
                    <a:cubicBezTo>
                      <a:pt x="9553" y="984462"/>
                      <a:pt x="55935" y="638823"/>
                      <a:pt x="55935" y="638823"/>
                    </a:cubicBezTo>
                    <a:cubicBezTo>
                      <a:pt x="73135" y="495957"/>
                      <a:pt x="47587" y="331357"/>
                      <a:pt x="172287" y="217416"/>
                    </a:cubicBezTo>
                    <a:cubicBezTo>
                      <a:pt x="337696" y="66279"/>
                      <a:pt x="612545" y="-6509"/>
                      <a:pt x="14795021" y="456"/>
                    </a:cubicBezTo>
                    <a:cubicBezTo>
                      <a:pt x="15011771" y="10310"/>
                      <a:pt x="15216085" y="29972"/>
                      <a:pt x="15350274" y="95181"/>
                    </a:cubicBezTo>
                    <a:cubicBezTo>
                      <a:pt x="15606319" y="219611"/>
                      <a:pt x="15688095" y="452651"/>
                      <a:pt x="15682607" y="698175"/>
                    </a:cubicBezTo>
                    <a:cubicBezTo>
                      <a:pt x="15682607" y="698175"/>
                      <a:pt x="15639318" y="1006564"/>
                      <a:pt x="15646752" y="1242098"/>
                    </a:cubicBezTo>
                    <a:cubicBezTo>
                      <a:pt x="15653876" y="1583279"/>
                      <a:pt x="15661032" y="1778882"/>
                      <a:pt x="15661032" y="1778882"/>
                    </a:cubicBezTo>
                    <a:cubicBezTo>
                      <a:pt x="15644351" y="1994614"/>
                      <a:pt x="15529706" y="2205225"/>
                      <a:pt x="15332838" y="2316850"/>
                    </a:cubicBezTo>
                    <a:cubicBezTo>
                      <a:pt x="15182486" y="2402098"/>
                      <a:pt x="14984454" y="2417196"/>
                      <a:pt x="11919715" y="2406454"/>
                    </a:cubicBezTo>
                    <a:cubicBezTo>
                      <a:pt x="636854" y="2401178"/>
                      <a:pt x="375506" y="2435031"/>
                      <a:pt x="245180" y="2325873"/>
                    </a:cubicBezTo>
                    <a:cubicBezTo>
                      <a:pt x="136669" y="2234988"/>
                      <a:pt x="72697" y="2041676"/>
                      <a:pt x="53932" y="1841477"/>
                    </a:cubicBezTo>
                    <a:close/>
                  </a:path>
                </a:pathLst>
              </a:custGeom>
              <a:solidFill>
                <a:srgbClr val="FFFFFF"/>
              </a:solidFill>
            </p:spPr>
          </p:sp>
        </p:grpSp>
        <p:sp>
          <p:nvSpPr>
            <p:cNvPr name="TextBox 25" id="25"/>
            <p:cNvSpPr txBox="true"/>
            <p:nvPr/>
          </p:nvSpPr>
          <p:spPr>
            <a:xfrm rot="0">
              <a:off x="639867" y="948949"/>
              <a:ext cx="5173604" cy="1380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Personne à contacter</a:t>
              </a: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Nom, Fonction</a:t>
              </a: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email@institution.org</a:t>
              </a:r>
            </a:p>
          </p:txBody>
        </p:sp>
        <p:sp>
          <p:nvSpPr>
            <p:cNvPr name="TextBox 26" id="26"/>
            <p:cNvSpPr txBox="true"/>
            <p:nvPr/>
          </p:nvSpPr>
          <p:spPr>
            <a:xfrm rot="0">
              <a:off x="2878306" y="-38100"/>
              <a:ext cx="10251673" cy="537634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3499"/>
                </a:lnSpc>
              </a:pPr>
              <a:r>
                <a:rPr lang="en-US" b="true" sz="2499">
                  <a:solidFill>
                    <a:srgbClr val="003399"/>
                  </a:solidFill>
                  <a:latin typeface="Montserrat Bold"/>
                  <a:ea typeface="Montserrat Bold"/>
                  <a:cs typeface="Montserrat Bold"/>
                  <a:sym typeface="Montserrat Bold"/>
                </a:rPr>
                <a:t>Contact &amp; informations complémentaires</a:t>
              </a:r>
            </a:p>
          </p:txBody>
        </p:sp>
        <p:sp>
          <p:nvSpPr>
            <p:cNvPr name="TextBox 27" id="27"/>
            <p:cNvSpPr txBox="true"/>
            <p:nvPr/>
          </p:nvSpPr>
          <p:spPr>
            <a:xfrm rot="0">
              <a:off x="5813471" y="982134"/>
              <a:ext cx="5173604" cy="9101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Site web</a:t>
              </a: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www.institution.org</a:t>
              </a:r>
            </a:p>
          </p:txBody>
        </p:sp>
        <p:sp>
          <p:nvSpPr>
            <p:cNvPr name="TextBox 28" id="28"/>
            <p:cNvSpPr txBox="true"/>
            <p:nvPr/>
          </p:nvSpPr>
          <p:spPr>
            <a:xfrm rot="0">
              <a:off x="10585317" y="948949"/>
              <a:ext cx="5173604" cy="1380067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Réseaux sociaux</a:t>
              </a: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@institution - Linkedin</a:t>
              </a:r>
            </a:p>
            <a:p>
              <a:pPr algn="l">
                <a:lnSpc>
                  <a:spcPts val="2800"/>
                </a:lnSpc>
              </a:pPr>
              <a:r>
                <a:rPr lang="en-US" sz="2000">
                  <a:solidFill>
                    <a:srgbClr val="033990"/>
                  </a:solidFill>
                  <a:latin typeface="Montserrat"/>
                  <a:ea typeface="Montserrat"/>
                  <a:cs typeface="Montserrat"/>
                  <a:sym typeface="Montserrat"/>
                </a:rPr>
                <a:t>ResearchGate</a:t>
              </a:r>
            </a:p>
          </p:txBody>
        </p:sp>
      </p:grpSp>
      <p:grpSp>
        <p:nvGrpSpPr>
          <p:cNvPr name="Group 29" id="29"/>
          <p:cNvGrpSpPr/>
          <p:nvPr/>
        </p:nvGrpSpPr>
        <p:grpSpPr>
          <a:xfrm rot="0">
            <a:off x="8037663" y="8618969"/>
            <a:ext cx="8099673" cy="2175150"/>
            <a:chOff x="0" y="0"/>
            <a:chExt cx="8431767" cy="2264333"/>
          </a:xfrm>
        </p:grpSpPr>
        <p:sp>
          <p:nvSpPr>
            <p:cNvPr name="Freeform 30" id="30"/>
            <p:cNvSpPr/>
            <p:nvPr/>
          </p:nvSpPr>
          <p:spPr>
            <a:xfrm flipH="false" flipV="false" rot="0">
              <a:off x="0" y="0"/>
              <a:ext cx="8431768" cy="2264332"/>
            </a:xfrm>
            <a:custGeom>
              <a:avLst/>
              <a:gdLst/>
              <a:ahLst/>
              <a:cxnLst/>
              <a:rect r="r" b="b" t="t" l="l"/>
              <a:pathLst>
                <a:path h="2264332" w="8431768">
                  <a:moveTo>
                    <a:pt x="53932" y="1696324"/>
                  </a:moveTo>
                  <a:cubicBezTo>
                    <a:pt x="53932" y="1696324"/>
                    <a:pt x="-9098" y="1449760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7543926" y="456"/>
                  </a:cubicBezTo>
                  <a:cubicBezTo>
                    <a:pt x="7760674" y="10310"/>
                    <a:pt x="7964990" y="29972"/>
                    <a:pt x="8099178" y="95181"/>
                  </a:cubicBezTo>
                  <a:cubicBezTo>
                    <a:pt x="8355223" y="219611"/>
                    <a:pt x="8436999" y="452651"/>
                    <a:pt x="8431512" y="698175"/>
                  </a:cubicBezTo>
                  <a:cubicBezTo>
                    <a:pt x="8431512" y="698175"/>
                    <a:pt x="8388224" y="1006564"/>
                    <a:pt x="8395657" y="1242098"/>
                  </a:cubicBezTo>
                  <a:cubicBezTo>
                    <a:pt x="8402780" y="1438126"/>
                    <a:pt x="8409936" y="1633729"/>
                    <a:pt x="8409936" y="1633729"/>
                  </a:cubicBezTo>
                  <a:cubicBezTo>
                    <a:pt x="8393255" y="1849461"/>
                    <a:pt x="8278611" y="2060073"/>
                    <a:pt x="8081742" y="2171697"/>
                  </a:cubicBezTo>
                  <a:cubicBezTo>
                    <a:pt x="7931390" y="2256945"/>
                    <a:pt x="7733360" y="2272043"/>
                    <a:pt x="6144944" y="2261302"/>
                  </a:cubicBezTo>
                  <a:cubicBezTo>
                    <a:pt x="636854" y="2256025"/>
                    <a:pt x="375506" y="2289878"/>
                    <a:pt x="245180" y="2180720"/>
                  </a:cubicBezTo>
                  <a:cubicBezTo>
                    <a:pt x="136669" y="2089835"/>
                    <a:pt x="72697" y="1896523"/>
                    <a:pt x="53932" y="1696324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31" id="31"/>
          <p:cNvSpPr txBox="true"/>
          <p:nvPr/>
        </p:nvSpPr>
        <p:spPr>
          <a:xfrm rot="0">
            <a:off x="8634792" y="9035830"/>
            <a:ext cx="5635373" cy="13970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Listez les principaux projets européens</a:t>
            </a:r>
          </a:p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 (Interreg, Horizon, LIFE, etc.) ou régionaux dans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 lesquels l’institution est actuellement partenaire  ou chef de file.</a:t>
            </a:r>
          </a:p>
        </p:txBody>
      </p:sp>
      <p:sp>
        <p:nvSpPr>
          <p:cNvPr name="TextBox 32" id="32"/>
          <p:cNvSpPr txBox="true"/>
          <p:nvPr/>
        </p:nvSpPr>
        <p:spPr>
          <a:xfrm rot="0">
            <a:off x="8634792" y="8461155"/>
            <a:ext cx="5846498" cy="4127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Projets européens &amp; régionaux</a:t>
            </a:r>
          </a:p>
        </p:txBody>
      </p:sp>
      <p:grpSp>
        <p:nvGrpSpPr>
          <p:cNvPr name="Group 33" id="33"/>
          <p:cNvGrpSpPr/>
          <p:nvPr/>
        </p:nvGrpSpPr>
        <p:grpSpPr>
          <a:xfrm rot="0">
            <a:off x="-2084187" y="13296019"/>
            <a:ext cx="8749501" cy="3711437"/>
            <a:chOff x="0" y="0"/>
            <a:chExt cx="8940635" cy="3792514"/>
          </a:xfrm>
        </p:grpSpPr>
        <p:sp>
          <p:nvSpPr>
            <p:cNvPr name="Freeform 34" id="34"/>
            <p:cNvSpPr/>
            <p:nvPr/>
          </p:nvSpPr>
          <p:spPr>
            <a:xfrm flipH="false" flipV="false" rot="0">
              <a:off x="0" y="0"/>
              <a:ext cx="8940637" cy="3792513"/>
            </a:xfrm>
            <a:custGeom>
              <a:avLst/>
              <a:gdLst/>
              <a:ahLst/>
              <a:cxnLst/>
              <a:rect r="r" b="b" t="t" l="l"/>
              <a:pathLst>
                <a:path h="3792513" w="8940637">
                  <a:moveTo>
                    <a:pt x="53932" y="3224505"/>
                  </a:moveTo>
                  <a:cubicBezTo>
                    <a:pt x="53932" y="3224505"/>
                    <a:pt x="-9098" y="2977941"/>
                    <a:pt x="1120" y="1208253"/>
                  </a:cubicBezTo>
                  <a:cubicBezTo>
                    <a:pt x="9553" y="984462"/>
                    <a:pt x="55935" y="638823"/>
                    <a:pt x="55935" y="638823"/>
                  </a:cubicBezTo>
                  <a:cubicBezTo>
                    <a:pt x="73135" y="495957"/>
                    <a:pt x="47587" y="331357"/>
                    <a:pt x="172287" y="217416"/>
                  </a:cubicBezTo>
                  <a:cubicBezTo>
                    <a:pt x="337696" y="66279"/>
                    <a:pt x="612545" y="-6509"/>
                    <a:pt x="8052795" y="456"/>
                  </a:cubicBezTo>
                  <a:cubicBezTo>
                    <a:pt x="8269543" y="10310"/>
                    <a:pt x="8473858" y="29972"/>
                    <a:pt x="8608047" y="95181"/>
                  </a:cubicBezTo>
                  <a:cubicBezTo>
                    <a:pt x="8864092" y="219611"/>
                    <a:pt x="8945868" y="452651"/>
                    <a:pt x="8940380" y="698175"/>
                  </a:cubicBezTo>
                  <a:cubicBezTo>
                    <a:pt x="8940380" y="698175"/>
                    <a:pt x="8897092" y="1006564"/>
                    <a:pt x="8904525" y="1242098"/>
                  </a:cubicBezTo>
                  <a:cubicBezTo>
                    <a:pt x="8911649" y="2966307"/>
                    <a:pt x="8918805" y="3161909"/>
                    <a:pt x="8918805" y="3161909"/>
                  </a:cubicBezTo>
                  <a:cubicBezTo>
                    <a:pt x="8902124" y="3377642"/>
                    <a:pt x="8787480" y="3588253"/>
                    <a:pt x="8590611" y="3699878"/>
                  </a:cubicBezTo>
                  <a:cubicBezTo>
                    <a:pt x="8440259" y="3785126"/>
                    <a:pt x="8242228" y="3800224"/>
                    <a:pt x="6550207" y="3789482"/>
                  </a:cubicBezTo>
                  <a:cubicBezTo>
                    <a:pt x="636854" y="3784205"/>
                    <a:pt x="375506" y="3818059"/>
                    <a:pt x="245180" y="3708901"/>
                  </a:cubicBezTo>
                  <a:cubicBezTo>
                    <a:pt x="136669" y="3618016"/>
                    <a:pt x="72697" y="3424704"/>
                    <a:pt x="53932" y="3224505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</p:grpSp>
      <p:sp>
        <p:nvSpPr>
          <p:cNvPr name="TextBox 35" id="35"/>
          <p:cNvSpPr txBox="true"/>
          <p:nvPr/>
        </p:nvSpPr>
        <p:spPr>
          <a:xfrm rot="0">
            <a:off x="916347" y="13940794"/>
            <a:ext cx="5548698" cy="28067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2800"/>
              </a:lnSpc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Décrivez les principales orie</a:t>
            </a: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ntations stratégiques pour les années à venir :</a:t>
            </a:r>
          </a:p>
          <a:p>
            <a:pPr algn="l">
              <a:lnSpc>
                <a:spcPts val="2800"/>
              </a:lnSpc>
            </a:pP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 priorités thématiques,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 investissements prévus,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 zones géographiques ciblées</a:t>
            </a:r>
          </a:p>
          <a:p>
            <a:pPr algn="l" marL="431801" indent="-215900" lvl="1">
              <a:lnSpc>
                <a:spcPts val="2800"/>
              </a:lnSpc>
              <a:buFont typeface="Arial"/>
              <a:buChar char="•"/>
            </a:pPr>
            <a:r>
              <a:rPr lang="en-US" sz="20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ou processus de réforme en cours. </a:t>
            </a:r>
          </a:p>
          <a:p>
            <a:pPr algn="l">
              <a:lnSpc>
                <a:spcPts val="2800"/>
              </a:lnSpc>
            </a:pPr>
          </a:p>
        </p:txBody>
      </p:sp>
      <p:sp>
        <p:nvSpPr>
          <p:cNvPr name="TextBox 36" id="36"/>
          <p:cNvSpPr txBox="true"/>
          <p:nvPr/>
        </p:nvSpPr>
        <p:spPr>
          <a:xfrm rot="0">
            <a:off x="916347" y="13099043"/>
            <a:ext cx="5658220" cy="12890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99"/>
              </a:lnSpc>
            </a:pPr>
            <a:r>
              <a:rPr lang="en-US" b="true" sz="2499">
                <a:solidFill>
                  <a:srgbClr val="003399"/>
                </a:solidFill>
                <a:latin typeface="Montserrat Bold"/>
                <a:ea typeface="Montserrat Bold"/>
                <a:cs typeface="Montserrat Bold"/>
                <a:sym typeface="Montserrat Bold"/>
              </a:rPr>
              <a:t>Priorités stratégiques 2025-2030</a:t>
            </a:r>
          </a:p>
          <a:p>
            <a:pPr algn="l">
              <a:lnSpc>
                <a:spcPts val="3499"/>
              </a:lnSpc>
            </a:pPr>
          </a:p>
          <a:p>
            <a:pPr algn="l">
              <a:lnSpc>
                <a:spcPts val="3499"/>
              </a:lnSpc>
            </a:pPr>
          </a:p>
        </p:txBody>
      </p:sp>
      <p:sp>
        <p:nvSpPr>
          <p:cNvPr name="Freeform 37" id="37"/>
          <p:cNvSpPr/>
          <p:nvPr/>
        </p:nvSpPr>
        <p:spPr>
          <a:xfrm flipH="false" flipV="false" rot="0">
            <a:off x="11644776" y="212811"/>
            <a:ext cx="3376893" cy="1418192"/>
          </a:xfrm>
          <a:custGeom>
            <a:avLst/>
            <a:gdLst/>
            <a:ahLst/>
            <a:cxnLst/>
            <a:rect r="r" b="b" t="t" l="l"/>
            <a:pathLst>
              <a:path h="1418192" w="3376893">
                <a:moveTo>
                  <a:pt x="0" y="0"/>
                </a:moveTo>
                <a:lnTo>
                  <a:pt x="3376893" y="0"/>
                </a:lnTo>
                <a:lnTo>
                  <a:pt x="3376893" y="1418192"/>
                </a:lnTo>
                <a:lnTo>
                  <a:pt x="0" y="141819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Freeform 38" id="38"/>
          <p:cNvSpPr/>
          <p:nvPr/>
        </p:nvSpPr>
        <p:spPr>
          <a:xfrm flipH="false" flipV="false" rot="0">
            <a:off x="-391584" y="7359214"/>
            <a:ext cx="3807168" cy="599629"/>
          </a:xfrm>
          <a:custGeom>
            <a:avLst/>
            <a:gdLst/>
            <a:ahLst/>
            <a:cxnLst/>
            <a:rect r="r" b="b" t="t" l="l"/>
            <a:pathLst>
              <a:path h="599629" w="3807168">
                <a:moveTo>
                  <a:pt x="0" y="0"/>
                </a:moveTo>
                <a:lnTo>
                  <a:pt x="3807168" y="0"/>
                </a:lnTo>
                <a:lnTo>
                  <a:pt x="3807168" y="599629"/>
                </a:lnTo>
                <a:lnTo>
                  <a:pt x="0" y="59962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39" id="39"/>
          <p:cNvGrpSpPr/>
          <p:nvPr/>
        </p:nvGrpSpPr>
        <p:grpSpPr>
          <a:xfrm rot="0">
            <a:off x="977244" y="4216239"/>
            <a:ext cx="2790035" cy="2790035"/>
            <a:chOff x="0" y="0"/>
            <a:chExt cx="812800" cy="812800"/>
          </a:xfrm>
        </p:grpSpPr>
        <p:sp>
          <p:nvSpPr>
            <p:cNvPr name="Freeform 40" id="40"/>
            <p:cNvSpPr/>
            <p:nvPr/>
          </p:nvSpPr>
          <p:spPr>
            <a:xfrm flipH="false" flipV="false" rot="0">
              <a:off x="0" y="0"/>
              <a:ext cx="812800" cy="812800"/>
            </a:xfrm>
            <a:custGeom>
              <a:avLst/>
              <a:gdLst/>
              <a:ahLst/>
              <a:cxnLst/>
              <a:rect r="r" b="b" t="t" l="l"/>
              <a:pathLst>
                <a:path h="812800" w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blipFill>
              <a:blip r:embed="rId5"/>
              <a:stretch>
                <a:fillRect l="-78303" t="0" r="-78303" b="0"/>
              </a:stretch>
            </a:blipFill>
          </p:spPr>
        </p:sp>
      </p:grpSp>
      <p:sp>
        <p:nvSpPr>
          <p:cNvPr name="TextBox 41" id="41"/>
          <p:cNvSpPr txBox="true"/>
          <p:nvPr/>
        </p:nvSpPr>
        <p:spPr>
          <a:xfrm rot="-595561">
            <a:off x="776460" y="3406431"/>
            <a:ext cx="2646313" cy="9177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2940"/>
              </a:lnSpc>
            </a:pPr>
            <a:r>
              <a:rPr lang="en-US" sz="2100">
                <a:solidFill>
                  <a:srgbClr val="033990"/>
                </a:solidFill>
                <a:latin typeface="Montserrat"/>
                <a:ea typeface="Montserrat"/>
                <a:cs typeface="Montserrat"/>
                <a:sym typeface="Montserrat"/>
              </a:rPr>
              <a:t>Ajoutez votre logo ici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DAHIsaIvK3Y</dc:identifier>
  <dcterms:modified xsi:type="dcterms:W3CDTF">2011-08-01T06:04:30Z</dcterms:modified>
  <cp:revision>1</cp:revision>
  <dc:title>Institution poster- L4F</dc:title>
</cp:coreProperties>
</file>